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 id="2147483912" r:id="rId5"/>
    <p:sldMasterId id="2147483928" r:id="rId6"/>
  </p:sldMasterIdLst>
  <p:notesMasterIdLst>
    <p:notesMasterId r:id="rId88"/>
  </p:notesMasterIdLst>
  <p:sldIdLst>
    <p:sldId id="256" r:id="rId7"/>
    <p:sldId id="729" r:id="rId8"/>
    <p:sldId id="756" r:id="rId9"/>
    <p:sldId id="679" r:id="rId10"/>
    <p:sldId id="725" r:id="rId11"/>
    <p:sldId id="680" r:id="rId12"/>
    <p:sldId id="508" r:id="rId13"/>
    <p:sldId id="681" r:id="rId14"/>
    <p:sldId id="731" r:id="rId15"/>
    <p:sldId id="509" r:id="rId16"/>
    <p:sldId id="682" r:id="rId17"/>
    <p:sldId id="730" r:id="rId18"/>
    <p:sldId id="723" r:id="rId19"/>
    <p:sldId id="683" r:id="rId20"/>
    <p:sldId id="512" r:id="rId21"/>
    <p:sldId id="513" r:id="rId22"/>
    <p:sldId id="514" r:id="rId23"/>
    <p:sldId id="516" r:id="rId24"/>
    <p:sldId id="517" r:id="rId25"/>
    <p:sldId id="518" r:id="rId26"/>
    <p:sldId id="757" r:id="rId27"/>
    <p:sldId id="758" r:id="rId28"/>
    <p:sldId id="759" r:id="rId29"/>
    <p:sldId id="760" r:id="rId30"/>
    <p:sldId id="761" r:id="rId31"/>
    <p:sldId id="762" r:id="rId32"/>
    <p:sldId id="763" r:id="rId33"/>
    <p:sldId id="764" r:id="rId34"/>
    <p:sldId id="569" r:id="rId35"/>
    <p:sldId id="570" r:id="rId36"/>
    <p:sldId id="571" r:id="rId37"/>
    <p:sldId id="726" r:id="rId38"/>
    <p:sldId id="623" r:id="rId39"/>
    <p:sldId id="624" r:id="rId40"/>
    <p:sldId id="724" r:id="rId41"/>
    <p:sldId id="625" r:id="rId42"/>
    <p:sldId id="626" r:id="rId43"/>
    <p:sldId id="627" r:id="rId44"/>
    <p:sldId id="628" r:id="rId45"/>
    <p:sldId id="629" r:id="rId46"/>
    <p:sldId id="734" r:id="rId47"/>
    <p:sldId id="732" r:id="rId48"/>
    <p:sldId id="733" r:id="rId49"/>
    <p:sldId id="727" r:id="rId50"/>
    <p:sldId id="717" r:id="rId51"/>
    <p:sldId id="718" r:id="rId52"/>
    <p:sldId id="719" r:id="rId53"/>
    <p:sldId id="720" r:id="rId54"/>
    <p:sldId id="721" r:id="rId55"/>
    <p:sldId id="722" r:id="rId56"/>
    <p:sldId id="684" r:id="rId57"/>
    <p:sldId id="685" r:id="rId58"/>
    <p:sldId id="686" r:id="rId59"/>
    <p:sldId id="687" r:id="rId60"/>
    <p:sldId id="688" r:id="rId61"/>
    <p:sldId id="689" r:id="rId62"/>
    <p:sldId id="690" r:id="rId63"/>
    <p:sldId id="691" r:id="rId64"/>
    <p:sldId id="692" r:id="rId65"/>
    <p:sldId id="693" r:id="rId66"/>
    <p:sldId id="694" r:id="rId67"/>
    <p:sldId id="700" r:id="rId68"/>
    <p:sldId id="701" r:id="rId69"/>
    <p:sldId id="702" r:id="rId70"/>
    <p:sldId id="703" r:id="rId71"/>
    <p:sldId id="704" r:id="rId72"/>
    <p:sldId id="705" r:id="rId73"/>
    <p:sldId id="706" r:id="rId74"/>
    <p:sldId id="707" r:id="rId75"/>
    <p:sldId id="708" r:id="rId76"/>
    <p:sldId id="728" r:id="rId77"/>
    <p:sldId id="737" r:id="rId78"/>
    <p:sldId id="738" r:id="rId79"/>
    <p:sldId id="739" r:id="rId80"/>
    <p:sldId id="740" r:id="rId81"/>
    <p:sldId id="741" r:id="rId82"/>
    <p:sldId id="742" r:id="rId83"/>
    <p:sldId id="743" r:id="rId84"/>
    <p:sldId id="744" r:id="rId85"/>
    <p:sldId id="563" r:id="rId86"/>
    <p:sldId id="564"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2A99C17-BD02-4D90-9DB2-5CC121C28C50}">
          <p14:sldIdLst>
            <p14:sldId id="256"/>
            <p14:sldId id="729"/>
          </p14:sldIdLst>
        </p14:section>
        <p14:section name="concepts" id="{B85F8F42-A90A-42A8-A4A6-C146724BC5AC}">
          <p14:sldIdLst>
            <p14:sldId id="756"/>
            <p14:sldId id="679"/>
            <p14:sldId id="725"/>
            <p14:sldId id="680"/>
            <p14:sldId id="508"/>
            <p14:sldId id="681"/>
            <p14:sldId id="731"/>
            <p14:sldId id="509"/>
            <p14:sldId id="682"/>
            <p14:sldId id="730"/>
            <p14:sldId id="723"/>
            <p14:sldId id="683"/>
          </p14:sldIdLst>
        </p14:section>
        <p14:section name="requirements" id="{D7B6FE07-2381-4ECD-8716-D930BD909C00}">
          <p14:sldIdLst>
            <p14:sldId id="512"/>
            <p14:sldId id="513"/>
            <p14:sldId id="514"/>
            <p14:sldId id="516"/>
            <p14:sldId id="517"/>
            <p14:sldId id="518"/>
            <p14:sldId id="757"/>
            <p14:sldId id="758"/>
            <p14:sldId id="759"/>
            <p14:sldId id="760"/>
            <p14:sldId id="761"/>
            <p14:sldId id="762"/>
            <p14:sldId id="763"/>
            <p14:sldId id="764"/>
          </p14:sldIdLst>
        </p14:section>
        <p14:section name="case study" id="{28B094FE-77A2-4E07-84A9-1F926903A975}">
          <p14:sldIdLst>
            <p14:sldId id="569"/>
            <p14:sldId id="570"/>
            <p14:sldId id="571"/>
            <p14:sldId id="726"/>
          </p14:sldIdLst>
        </p14:section>
        <p14:section name="architecture choice" id="{A3D60862-58D4-4873-9B65-CDFD32A49185}">
          <p14:sldIdLst>
            <p14:sldId id="623"/>
            <p14:sldId id="624"/>
            <p14:sldId id="724"/>
            <p14:sldId id="625"/>
            <p14:sldId id="626"/>
            <p14:sldId id="627"/>
            <p14:sldId id="628"/>
            <p14:sldId id="629"/>
            <p14:sldId id="734"/>
            <p14:sldId id="732"/>
            <p14:sldId id="733"/>
            <p14:sldId id="727"/>
          </p14:sldIdLst>
        </p14:section>
        <p14:section name="refactory &amp; database" id="{4E4EBBF6-03B9-4783-A885-46040BFD6D38}">
          <p14:sldIdLst>
            <p14:sldId id="717"/>
            <p14:sldId id="718"/>
            <p14:sldId id="719"/>
            <p14:sldId id="720"/>
            <p14:sldId id="721"/>
            <p14:sldId id="722"/>
            <p14:sldId id="684"/>
            <p14:sldId id="685"/>
            <p14:sldId id="686"/>
            <p14:sldId id="687"/>
            <p14:sldId id="688"/>
            <p14:sldId id="689"/>
            <p14:sldId id="690"/>
            <p14:sldId id="691"/>
            <p14:sldId id="692"/>
            <p14:sldId id="693"/>
            <p14:sldId id="694"/>
            <p14:sldId id="700"/>
            <p14:sldId id="701"/>
            <p14:sldId id="702"/>
            <p14:sldId id="703"/>
            <p14:sldId id="704"/>
            <p14:sldId id="705"/>
            <p14:sldId id="706"/>
            <p14:sldId id="707"/>
            <p14:sldId id="708"/>
          </p14:sldIdLst>
        </p14:section>
        <p14:section name="end" id="{3AD40DEE-1B11-472C-84DB-F2111C1E8E38}">
          <p14:sldIdLst>
            <p14:sldId id="728"/>
            <p14:sldId id="737"/>
            <p14:sldId id="738"/>
            <p14:sldId id="739"/>
            <p14:sldId id="740"/>
            <p14:sldId id="741"/>
            <p14:sldId id="742"/>
            <p14:sldId id="743"/>
            <p14:sldId id="744"/>
            <p14:sldId id="563"/>
            <p14:sldId id="564"/>
          </p14:sldIdLst>
        </p14:section>
        <p14:section name="backup slides" id="{E09953BD-B250-4F5B-AF92-1BC886555F9E}">
          <p14:sldIdLst/>
        </p14:section>
        <p14:section name="containers" id="{AA3B173B-1ADD-4ACD-A0B8-6D9C604E8C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C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61" autoAdjust="0"/>
  </p:normalViewPr>
  <p:slideViewPr>
    <p:cSldViewPr snapToGrid="0">
      <p:cViewPr varScale="1">
        <p:scale>
          <a:sx n="89" d="100"/>
          <a:sy n="89" d="100"/>
        </p:scale>
        <p:origin x="120"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viewProps" Target="viewProps.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ABAF6-0455-432D-9BF6-86489D8B125C}" type="doc">
      <dgm:prSet loTypeId="urn:microsoft.com/office/officeart/2005/8/layout/chevron1" loCatId="process" qsTypeId="urn:microsoft.com/office/officeart/2005/8/quickstyle/3d4" qsCatId="3D" csTypeId="urn:microsoft.com/office/officeart/2005/8/colors/accent2_4" csCatId="accent2" phldr="1"/>
      <dgm:spPr/>
    </dgm:pt>
    <dgm:pt modelId="{136D8FFD-BE8C-493D-955C-F946FDD59260}">
      <dgm:prSet phldrT="[文字]"/>
      <dgm:spPr/>
      <dgm:t>
        <a:bodyPr/>
        <a:lstStyle/>
        <a:p>
          <a:r>
            <a:rPr lang="en-US" altLang="zh-TW" dirty="0" smtClean="0"/>
            <a:t>BUILD</a:t>
          </a:r>
          <a:endParaRPr lang="zh-TW" altLang="en-US" dirty="0"/>
        </a:p>
      </dgm:t>
    </dgm:pt>
    <dgm:pt modelId="{D3DD84F4-5B45-4673-BB5A-7AE848D9C3E1}" type="parTrans" cxnId="{C3599EB9-4F82-432D-980E-40E31F34A356}">
      <dgm:prSet/>
      <dgm:spPr/>
      <dgm:t>
        <a:bodyPr/>
        <a:lstStyle/>
        <a:p>
          <a:endParaRPr lang="zh-TW" altLang="en-US"/>
        </a:p>
      </dgm:t>
    </dgm:pt>
    <dgm:pt modelId="{C10C00BA-BCD4-4DAE-B406-170AB846F86D}" type="sibTrans" cxnId="{C3599EB9-4F82-432D-980E-40E31F34A356}">
      <dgm:prSet/>
      <dgm:spPr/>
      <dgm:t>
        <a:bodyPr/>
        <a:lstStyle/>
        <a:p>
          <a:endParaRPr lang="zh-TW" altLang="en-US"/>
        </a:p>
      </dgm:t>
    </dgm:pt>
    <dgm:pt modelId="{41262BDC-5A2B-4651-AC2B-B1FF28F7A6D2}">
      <dgm:prSet phldrT="[文字]"/>
      <dgm:spPr/>
      <dgm:t>
        <a:bodyPr/>
        <a:lstStyle/>
        <a:p>
          <a:r>
            <a:rPr lang="en-US" altLang="zh-TW" dirty="0" smtClean="0"/>
            <a:t>SHIP</a:t>
          </a:r>
          <a:endParaRPr lang="zh-TW" altLang="en-US" dirty="0"/>
        </a:p>
      </dgm:t>
    </dgm:pt>
    <dgm:pt modelId="{1A9BE9D0-561E-494B-9013-6746086503F0}" type="parTrans" cxnId="{26FA4ADF-5838-496C-A03D-3BB966AA7ACD}">
      <dgm:prSet/>
      <dgm:spPr/>
      <dgm:t>
        <a:bodyPr/>
        <a:lstStyle/>
        <a:p>
          <a:endParaRPr lang="zh-TW" altLang="en-US"/>
        </a:p>
      </dgm:t>
    </dgm:pt>
    <dgm:pt modelId="{5E53BFEB-3EED-482A-B7F9-465FBC4A00AF}" type="sibTrans" cxnId="{26FA4ADF-5838-496C-A03D-3BB966AA7ACD}">
      <dgm:prSet/>
      <dgm:spPr/>
      <dgm:t>
        <a:bodyPr/>
        <a:lstStyle/>
        <a:p>
          <a:endParaRPr lang="zh-TW" altLang="en-US"/>
        </a:p>
      </dgm:t>
    </dgm:pt>
    <dgm:pt modelId="{B2C50A95-C6DF-40C3-A17D-C0EC77D6C527}">
      <dgm:prSet phldrT="[文字]"/>
      <dgm:spPr/>
      <dgm:t>
        <a:bodyPr/>
        <a:lstStyle/>
        <a:p>
          <a:r>
            <a:rPr lang="en-US" altLang="zh-TW" dirty="0" smtClean="0"/>
            <a:t>RUN</a:t>
          </a:r>
          <a:endParaRPr lang="zh-TW" altLang="en-US" dirty="0"/>
        </a:p>
      </dgm:t>
    </dgm:pt>
    <dgm:pt modelId="{6E3CA115-1918-4DBA-848D-271C99C1D70D}" type="parTrans" cxnId="{C38DBA77-6698-4124-AC67-A630E947AA56}">
      <dgm:prSet/>
      <dgm:spPr/>
      <dgm:t>
        <a:bodyPr/>
        <a:lstStyle/>
        <a:p>
          <a:endParaRPr lang="zh-TW" altLang="en-US"/>
        </a:p>
      </dgm:t>
    </dgm:pt>
    <dgm:pt modelId="{411A8316-5FF3-4496-841F-65B793822C9C}" type="sibTrans" cxnId="{C38DBA77-6698-4124-AC67-A630E947AA56}">
      <dgm:prSet/>
      <dgm:spPr/>
      <dgm:t>
        <a:bodyPr/>
        <a:lstStyle/>
        <a:p>
          <a:endParaRPr lang="zh-TW" altLang="en-US"/>
        </a:p>
      </dgm:t>
    </dgm:pt>
    <dgm:pt modelId="{2888950C-B739-424B-BD36-B461C4C6CDDD}" type="pres">
      <dgm:prSet presAssocID="{EAEABAF6-0455-432D-9BF6-86489D8B125C}" presName="Name0" presStyleCnt="0">
        <dgm:presLayoutVars>
          <dgm:dir/>
          <dgm:animLvl val="lvl"/>
          <dgm:resizeHandles val="exact"/>
        </dgm:presLayoutVars>
      </dgm:prSet>
      <dgm:spPr/>
    </dgm:pt>
    <dgm:pt modelId="{DAD4981E-3BA1-4B17-B2CC-00646EDF3254}" type="pres">
      <dgm:prSet presAssocID="{136D8FFD-BE8C-493D-955C-F946FDD59260}" presName="parTxOnly" presStyleLbl="node1" presStyleIdx="0" presStyleCnt="3">
        <dgm:presLayoutVars>
          <dgm:chMax val="0"/>
          <dgm:chPref val="0"/>
          <dgm:bulletEnabled val="1"/>
        </dgm:presLayoutVars>
      </dgm:prSet>
      <dgm:spPr/>
      <dgm:t>
        <a:bodyPr/>
        <a:lstStyle/>
        <a:p>
          <a:endParaRPr lang="zh-TW" altLang="en-US"/>
        </a:p>
      </dgm:t>
    </dgm:pt>
    <dgm:pt modelId="{4BD67E1D-3CC8-47E5-814F-539BEBB75C22}" type="pres">
      <dgm:prSet presAssocID="{C10C00BA-BCD4-4DAE-B406-170AB846F86D}" presName="parTxOnlySpace" presStyleCnt="0"/>
      <dgm:spPr/>
    </dgm:pt>
    <dgm:pt modelId="{01FEC20E-8938-4323-AE1F-03B66BE22FF8}" type="pres">
      <dgm:prSet presAssocID="{41262BDC-5A2B-4651-AC2B-B1FF28F7A6D2}" presName="parTxOnly" presStyleLbl="node1" presStyleIdx="1" presStyleCnt="3">
        <dgm:presLayoutVars>
          <dgm:chMax val="0"/>
          <dgm:chPref val="0"/>
          <dgm:bulletEnabled val="1"/>
        </dgm:presLayoutVars>
      </dgm:prSet>
      <dgm:spPr/>
      <dgm:t>
        <a:bodyPr/>
        <a:lstStyle/>
        <a:p>
          <a:endParaRPr lang="zh-TW" altLang="en-US"/>
        </a:p>
      </dgm:t>
    </dgm:pt>
    <dgm:pt modelId="{FB29018B-449F-46D2-B0D4-B89636BB929B}" type="pres">
      <dgm:prSet presAssocID="{5E53BFEB-3EED-482A-B7F9-465FBC4A00AF}" presName="parTxOnlySpace" presStyleCnt="0"/>
      <dgm:spPr/>
    </dgm:pt>
    <dgm:pt modelId="{ACFEFAD3-F2F1-4367-A645-2D3A141D0F8D}" type="pres">
      <dgm:prSet presAssocID="{B2C50A95-C6DF-40C3-A17D-C0EC77D6C527}" presName="parTxOnly" presStyleLbl="node1" presStyleIdx="2" presStyleCnt="3">
        <dgm:presLayoutVars>
          <dgm:chMax val="0"/>
          <dgm:chPref val="0"/>
          <dgm:bulletEnabled val="1"/>
        </dgm:presLayoutVars>
      </dgm:prSet>
      <dgm:spPr/>
      <dgm:t>
        <a:bodyPr/>
        <a:lstStyle/>
        <a:p>
          <a:endParaRPr lang="zh-TW" altLang="en-US"/>
        </a:p>
      </dgm:t>
    </dgm:pt>
  </dgm:ptLst>
  <dgm:cxnLst>
    <dgm:cxn modelId="{C38DBA77-6698-4124-AC67-A630E947AA56}" srcId="{EAEABAF6-0455-432D-9BF6-86489D8B125C}" destId="{B2C50A95-C6DF-40C3-A17D-C0EC77D6C527}" srcOrd="2" destOrd="0" parTransId="{6E3CA115-1918-4DBA-848D-271C99C1D70D}" sibTransId="{411A8316-5FF3-4496-841F-65B793822C9C}"/>
    <dgm:cxn modelId="{1C7FBB12-4D5F-4D30-8616-93AAADE923BD}" type="presOf" srcId="{EAEABAF6-0455-432D-9BF6-86489D8B125C}" destId="{2888950C-B739-424B-BD36-B461C4C6CDDD}" srcOrd="0" destOrd="0" presId="urn:microsoft.com/office/officeart/2005/8/layout/chevron1"/>
    <dgm:cxn modelId="{C3599EB9-4F82-432D-980E-40E31F34A356}" srcId="{EAEABAF6-0455-432D-9BF6-86489D8B125C}" destId="{136D8FFD-BE8C-493D-955C-F946FDD59260}" srcOrd="0" destOrd="0" parTransId="{D3DD84F4-5B45-4673-BB5A-7AE848D9C3E1}" sibTransId="{C10C00BA-BCD4-4DAE-B406-170AB846F86D}"/>
    <dgm:cxn modelId="{150EF592-C52B-4A0C-B698-D835D32D5E87}" type="presOf" srcId="{136D8FFD-BE8C-493D-955C-F946FDD59260}" destId="{DAD4981E-3BA1-4B17-B2CC-00646EDF3254}" srcOrd="0" destOrd="0" presId="urn:microsoft.com/office/officeart/2005/8/layout/chevron1"/>
    <dgm:cxn modelId="{DB80E2E7-E4C7-4599-8482-35CD7276693C}" type="presOf" srcId="{41262BDC-5A2B-4651-AC2B-B1FF28F7A6D2}" destId="{01FEC20E-8938-4323-AE1F-03B66BE22FF8}" srcOrd="0" destOrd="0" presId="urn:microsoft.com/office/officeart/2005/8/layout/chevron1"/>
    <dgm:cxn modelId="{9C64B6E7-9693-474D-9887-3B06176691B9}" type="presOf" srcId="{B2C50A95-C6DF-40C3-A17D-C0EC77D6C527}" destId="{ACFEFAD3-F2F1-4367-A645-2D3A141D0F8D}" srcOrd="0" destOrd="0" presId="urn:microsoft.com/office/officeart/2005/8/layout/chevron1"/>
    <dgm:cxn modelId="{26FA4ADF-5838-496C-A03D-3BB966AA7ACD}" srcId="{EAEABAF6-0455-432D-9BF6-86489D8B125C}" destId="{41262BDC-5A2B-4651-AC2B-B1FF28F7A6D2}" srcOrd="1" destOrd="0" parTransId="{1A9BE9D0-561E-494B-9013-6746086503F0}" sibTransId="{5E53BFEB-3EED-482A-B7F9-465FBC4A00AF}"/>
    <dgm:cxn modelId="{2488F0A6-242C-4EF8-90AB-241F9275C2B6}" type="presParOf" srcId="{2888950C-B739-424B-BD36-B461C4C6CDDD}" destId="{DAD4981E-3BA1-4B17-B2CC-00646EDF3254}" srcOrd="0" destOrd="0" presId="urn:microsoft.com/office/officeart/2005/8/layout/chevron1"/>
    <dgm:cxn modelId="{9232C184-5326-4BF3-AB64-6A6D73DB106F}" type="presParOf" srcId="{2888950C-B739-424B-BD36-B461C4C6CDDD}" destId="{4BD67E1D-3CC8-47E5-814F-539BEBB75C22}" srcOrd="1" destOrd="0" presId="urn:microsoft.com/office/officeart/2005/8/layout/chevron1"/>
    <dgm:cxn modelId="{C289F73A-2072-4665-8AEE-771C2C419701}" type="presParOf" srcId="{2888950C-B739-424B-BD36-B461C4C6CDDD}" destId="{01FEC20E-8938-4323-AE1F-03B66BE22FF8}" srcOrd="2" destOrd="0" presId="urn:microsoft.com/office/officeart/2005/8/layout/chevron1"/>
    <dgm:cxn modelId="{B05FA9EE-7822-4100-A392-D88437B5D2E3}" type="presParOf" srcId="{2888950C-B739-424B-BD36-B461C4C6CDDD}" destId="{FB29018B-449F-46D2-B0D4-B89636BB929B}" srcOrd="3" destOrd="0" presId="urn:microsoft.com/office/officeart/2005/8/layout/chevron1"/>
    <dgm:cxn modelId="{2DD30C69-BC71-4B97-A7B1-FC05D2D05B9E}" type="presParOf" srcId="{2888950C-B739-424B-BD36-B461C4C6CDDD}" destId="{ACFEFAD3-F2F1-4367-A645-2D3A141D0F8D}"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4981E-3BA1-4B17-B2CC-00646EDF3254}">
      <dsp:nvSpPr>
        <dsp:cNvPr id="0" name=""/>
        <dsp:cNvSpPr/>
      </dsp:nvSpPr>
      <dsp:spPr>
        <a:xfrm>
          <a:off x="2424" y="0"/>
          <a:ext cx="2954375" cy="578715"/>
        </a:xfrm>
        <a:prstGeom prst="chevron">
          <a:avLst/>
        </a:prstGeom>
        <a:solidFill>
          <a:schemeClr val="accent2">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altLang="zh-TW" sz="3400" kern="1200" dirty="0" smtClean="0"/>
            <a:t>BUILD</a:t>
          </a:r>
          <a:endParaRPr lang="zh-TW" altLang="en-US" sz="3400" kern="1200" dirty="0"/>
        </a:p>
      </dsp:txBody>
      <dsp:txXfrm>
        <a:off x="291782" y="0"/>
        <a:ext cx="2375660" cy="578715"/>
      </dsp:txXfrm>
    </dsp:sp>
    <dsp:sp modelId="{01FEC20E-8938-4323-AE1F-03B66BE22FF8}">
      <dsp:nvSpPr>
        <dsp:cNvPr id="0" name=""/>
        <dsp:cNvSpPr/>
      </dsp:nvSpPr>
      <dsp:spPr>
        <a:xfrm>
          <a:off x="2661363" y="0"/>
          <a:ext cx="2954375" cy="578715"/>
        </a:xfrm>
        <a:prstGeom prst="chevron">
          <a:avLst/>
        </a:prstGeom>
        <a:solidFill>
          <a:schemeClr val="accent2">
            <a:shade val="50000"/>
            <a:hueOff val="-338087"/>
            <a:satOff val="-18711"/>
            <a:lumOff val="3377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altLang="zh-TW" sz="3400" kern="1200" dirty="0" smtClean="0"/>
            <a:t>SHIP</a:t>
          </a:r>
          <a:endParaRPr lang="zh-TW" altLang="en-US" sz="3400" kern="1200" dirty="0"/>
        </a:p>
      </dsp:txBody>
      <dsp:txXfrm>
        <a:off x="2950721" y="0"/>
        <a:ext cx="2375660" cy="578715"/>
      </dsp:txXfrm>
    </dsp:sp>
    <dsp:sp modelId="{ACFEFAD3-F2F1-4367-A645-2D3A141D0F8D}">
      <dsp:nvSpPr>
        <dsp:cNvPr id="0" name=""/>
        <dsp:cNvSpPr/>
      </dsp:nvSpPr>
      <dsp:spPr>
        <a:xfrm>
          <a:off x="5320301" y="0"/>
          <a:ext cx="2954375" cy="578715"/>
        </a:xfrm>
        <a:prstGeom prst="chevron">
          <a:avLst/>
        </a:prstGeom>
        <a:solidFill>
          <a:schemeClr val="accent2">
            <a:shade val="50000"/>
            <a:hueOff val="-338087"/>
            <a:satOff val="-18711"/>
            <a:lumOff val="3377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lvl="0" algn="ctr" defTabSz="1511300">
            <a:lnSpc>
              <a:spcPct val="90000"/>
            </a:lnSpc>
            <a:spcBef>
              <a:spcPct val="0"/>
            </a:spcBef>
            <a:spcAft>
              <a:spcPct val="35000"/>
            </a:spcAft>
          </a:pPr>
          <a:r>
            <a:rPr lang="en-US" altLang="zh-TW" sz="3400" kern="1200" dirty="0" smtClean="0"/>
            <a:t>RUN</a:t>
          </a:r>
          <a:endParaRPr lang="zh-TW" altLang="en-US" sz="3400" kern="1200" dirty="0"/>
        </a:p>
      </dsp:txBody>
      <dsp:txXfrm>
        <a:off x="5609659" y="0"/>
        <a:ext cx="2375660" cy="5787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2018/2/16</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a:t>
            </a:fld>
            <a:endParaRPr lang="zh-TW" altLang="en-US"/>
          </a:p>
        </p:txBody>
      </p:sp>
    </p:spTree>
    <p:extLst>
      <p:ext uri="{BB962C8B-B14F-4D97-AF65-F5344CB8AC3E}">
        <p14:creationId xmlns:p14="http://schemas.microsoft.com/office/powerpoint/2010/main" val="344220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22</a:t>
            </a:fld>
            <a:endParaRPr lang="zh-TW" altLang="en-US"/>
          </a:p>
        </p:txBody>
      </p:sp>
    </p:spTree>
    <p:extLst>
      <p:ext uri="{BB962C8B-B14F-4D97-AF65-F5344CB8AC3E}">
        <p14:creationId xmlns:p14="http://schemas.microsoft.com/office/powerpoint/2010/main" val="1857120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23</a:t>
            </a:fld>
            <a:endParaRPr lang="zh-TW" altLang="en-US"/>
          </a:p>
        </p:txBody>
      </p:sp>
    </p:spTree>
    <p:extLst>
      <p:ext uri="{BB962C8B-B14F-4D97-AF65-F5344CB8AC3E}">
        <p14:creationId xmlns:p14="http://schemas.microsoft.com/office/powerpoint/2010/main" val="3229630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24</a:t>
            </a:fld>
            <a:endParaRPr lang="zh-TW" altLang="en-US"/>
          </a:p>
        </p:txBody>
      </p:sp>
    </p:spTree>
    <p:extLst>
      <p:ext uri="{BB962C8B-B14F-4D97-AF65-F5344CB8AC3E}">
        <p14:creationId xmlns:p14="http://schemas.microsoft.com/office/powerpoint/2010/main" val="2029985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Container: </a:t>
            </a:r>
            <a:r>
              <a:rPr lang="zh-TW" altLang="en-US" dirty="0" smtClean="0"/>
              <a:t>把 </a:t>
            </a:r>
            <a:r>
              <a:rPr lang="en-US" altLang="zh-TW" dirty="0" smtClean="0"/>
              <a:t>cloud native </a:t>
            </a:r>
            <a:r>
              <a:rPr lang="zh-TW" altLang="en-US" dirty="0" smtClean="0"/>
              <a:t>架構簡化到 </a:t>
            </a:r>
            <a:r>
              <a:rPr lang="en-US" altLang="zh-TW" dirty="0" smtClean="0"/>
              <a:t>local</a:t>
            </a:r>
            <a:r>
              <a:rPr lang="zh-TW" altLang="en-US" dirty="0" smtClean="0"/>
              <a:t> 就能簡單佈署</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25</a:t>
            </a:fld>
            <a:endParaRPr lang="zh-TW" altLang="en-US"/>
          </a:p>
        </p:txBody>
      </p:sp>
    </p:spTree>
    <p:extLst>
      <p:ext uri="{BB962C8B-B14F-4D97-AF65-F5344CB8AC3E}">
        <p14:creationId xmlns:p14="http://schemas.microsoft.com/office/powerpoint/2010/main" val="3422049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26</a:t>
            </a:fld>
            <a:endParaRPr lang="zh-TW" altLang="en-US"/>
          </a:p>
        </p:txBody>
      </p:sp>
    </p:spTree>
    <p:extLst>
      <p:ext uri="{BB962C8B-B14F-4D97-AF65-F5344CB8AC3E}">
        <p14:creationId xmlns:p14="http://schemas.microsoft.com/office/powerpoint/2010/main" val="2257786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3-tiers:</a:t>
            </a:r>
            <a:r>
              <a:rPr lang="en-US" altLang="zh-TW" baseline="0" dirty="0" smtClean="0"/>
              <a:t> </a:t>
            </a:r>
            <a:r>
              <a:rPr lang="zh-TW" altLang="en-US" baseline="0" dirty="0" smtClean="0"/>
              <a:t>關鍵任務都落在 </a:t>
            </a:r>
            <a:r>
              <a:rPr lang="en-US" altLang="zh-TW" baseline="0" dirty="0" smtClean="0"/>
              <a:t>developer</a:t>
            </a:r>
            <a:r>
              <a:rPr lang="zh-TW" altLang="en-US" baseline="0" dirty="0" smtClean="0"/>
              <a:t> 身上。</a:t>
            </a:r>
            <a:r>
              <a:rPr lang="en-US" altLang="zh-TW" baseline="0" dirty="0" smtClean="0"/>
              <a:t>Developer </a:t>
            </a:r>
            <a:r>
              <a:rPr lang="zh-TW" altLang="en-US" baseline="0" dirty="0" smtClean="0"/>
              <a:t>的成敗影響整個系統的成敗。</a:t>
            </a:r>
            <a:endParaRPr lang="en-US" altLang="zh-TW" baseline="0" dirty="0" smtClean="0"/>
          </a:p>
          <a:p>
            <a:r>
              <a:rPr lang="zh-TW" altLang="en-US" baseline="0" dirty="0" smtClean="0"/>
              <a:t>包含穩定、效能、可靠、維護、擴充性等等，全部都依賴 </a:t>
            </a:r>
            <a:r>
              <a:rPr lang="en-US" altLang="zh-TW" baseline="0" dirty="0" smtClean="0"/>
              <a:t>developer</a:t>
            </a:r>
            <a:r>
              <a:rPr lang="zh-TW" altLang="en-US" baseline="0" dirty="0" smtClean="0"/>
              <a:t> 的實作是否符合水準。</a:t>
            </a:r>
            <a:endParaRPr lang="en-US" altLang="zh-TW" baseline="0" dirty="0" smtClean="0"/>
          </a:p>
          <a:p>
            <a:r>
              <a:rPr lang="zh-TW" altLang="en-US" dirty="0" smtClean="0"/>
              <a:t>擴展的複雜度也是 </a:t>
            </a:r>
            <a:r>
              <a:rPr lang="en-US" altLang="zh-TW" dirty="0" smtClean="0"/>
              <a:t>developer</a:t>
            </a:r>
            <a:r>
              <a:rPr lang="zh-TW" altLang="en-US" dirty="0" smtClean="0"/>
              <a:t> 在承擔。</a:t>
            </a:r>
            <a:endParaRPr lang="en-US" altLang="zh-TW" dirty="0" smtClean="0"/>
          </a:p>
          <a:p>
            <a:endParaRPr lang="en-US" altLang="zh-TW" dirty="0" smtClean="0"/>
          </a:p>
          <a:p>
            <a:r>
              <a:rPr lang="en-US" altLang="zh-TW" dirty="0" err="1" smtClean="0"/>
              <a:t>Microservices</a:t>
            </a:r>
            <a:r>
              <a:rPr lang="en-US" altLang="zh-TW" dirty="0" smtClean="0"/>
              <a:t>: </a:t>
            </a:r>
            <a:r>
              <a:rPr lang="zh-TW" altLang="en-US" dirty="0" smtClean="0"/>
              <a:t>高度有效的 </a:t>
            </a:r>
            <a:r>
              <a:rPr lang="en-US" altLang="zh-TW" dirty="0" smtClean="0"/>
              <a:t>decoupling,</a:t>
            </a:r>
            <a:r>
              <a:rPr lang="zh-TW" altLang="en-US" dirty="0" smtClean="0"/>
              <a:t> 關鍵任務也平均分散到不同腳色身上。包括</a:t>
            </a:r>
            <a:r>
              <a:rPr lang="en-US" altLang="zh-TW" dirty="0" smtClean="0"/>
              <a:t>:</a:t>
            </a:r>
          </a:p>
          <a:p>
            <a:pPr marL="228600" indent="-228600">
              <a:buAutoNum type="arabicPeriod"/>
            </a:pPr>
            <a:r>
              <a:rPr lang="zh-TW" altLang="en-US" dirty="0" smtClean="0"/>
              <a:t>單一服務規模降低，</a:t>
            </a:r>
            <a:r>
              <a:rPr lang="en-US" altLang="zh-TW" dirty="0" smtClean="0"/>
              <a:t>developer</a:t>
            </a:r>
            <a:r>
              <a:rPr lang="zh-TW" altLang="en-US" dirty="0" smtClean="0"/>
              <a:t> 能專注開發可靠高校的 </a:t>
            </a:r>
            <a:r>
              <a:rPr lang="en-US" altLang="zh-TW" dirty="0" smtClean="0"/>
              <a:t>services</a:t>
            </a:r>
          </a:p>
          <a:p>
            <a:pPr marL="228600" indent="-228600">
              <a:buAutoNum type="arabicPeriod"/>
            </a:pPr>
            <a:r>
              <a:rPr lang="zh-TW" altLang="en-US" dirty="0" smtClean="0"/>
              <a:t>高度複雜的架構問題，由 </a:t>
            </a:r>
            <a:r>
              <a:rPr lang="en-US" altLang="zh-TW" dirty="0" smtClean="0"/>
              <a:t>service</a:t>
            </a:r>
            <a:r>
              <a:rPr lang="en-US" altLang="zh-TW" baseline="0" dirty="0" smtClean="0"/>
              <a:t> </a:t>
            </a:r>
            <a:r>
              <a:rPr lang="zh-TW" altLang="en-US" baseline="0" dirty="0" smtClean="0"/>
              <a:t>內搬到 </a:t>
            </a:r>
            <a:r>
              <a:rPr lang="en-US" altLang="zh-TW" baseline="0" dirty="0" smtClean="0"/>
              <a:t>service</a:t>
            </a:r>
            <a:r>
              <a:rPr lang="zh-TW" altLang="en-US" baseline="0" dirty="0" smtClean="0"/>
              <a:t> 之間，由 </a:t>
            </a:r>
            <a:r>
              <a:rPr lang="en-US" altLang="zh-TW" baseline="0" dirty="0" smtClean="0"/>
              <a:t>architect</a:t>
            </a:r>
            <a:r>
              <a:rPr lang="zh-TW" altLang="en-US" baseline="0" dirty="0" smtClean="0"/>
              <a:t> 規劃控制</a:t>
            </a:r>
            <a:endParaRPr lang="en-US" altLang="zh-TW" baseline="0" dirty="0" smtClean="0"/>
          </a:p>
          <a:p>
            <a:pPr marL="228600" indent="-228600">
              <a:buAutoNum type="arabicPeriod"/>
            </a:pPr>
            <a:r>
              <a:rPr lang="zh-TW" altLang="en-US" baseline="0" dirty="0" smtClean="0"/>
              <a:t>高度擴張的維運問題，由 </a:t>
            </a:r>
            <a:r>
              <a:rPr lang="en-US" altLang="zh-TW" baseline="0" dirty="0" smtClean="0"/>
              <a:t>service </a:t>
            </a:r>
            <a:r>
              <a:rPr lang="zh-TW" altLang="en-US" baseline="0" dirty="0" smtClean="0"/>
              <a:t>內轉移到支援 </a:t>
            </a:r>
            <a:r>
              <a:rPr lang="en-US" altLang="zh-TW" baseline="0" dirty="0" err="1" smtClean="0"/>
              <a:t>microservice</a:t>
            </a:r>
            <a:r>
              <a:rPr lang="en-US" altLang="zh-TW" baseline="0" dirty="0" smtClean="0"/>
              <a:t> </a:t>
            </a:r>
            <a:r>
              <a:rPr lang="zh-TW" altLang="en-US" baseline="0" dirty="0" smtClean="0"/>
              <a:t>的基礎建設，如 </a:t>
            </a:r>
            <a:r>
              <a:rPr lang="en-US" altLang="zh-TW" baseline="0" dirty="0" smtClean="0"/>
              <a:t>service</a:t>
            </a:r>
            <a:r>
              <a:rPr lang="zh-TW" altLang="en-US" baseline="0" dirty="0" smtClean="0"/>
              <a:t> </a:t>
            </a:r>
            <a:r>
              <a:rPr lang="en-US" altLang="zh-TW" baseline="0" dirty="0" smtClean="0"/>
              <a:t>fabric,</a:t>
            </a:r>
            <a:r>
              <a:rPr lang="zh-TW" altLang="en-US" baseline="0" dirty="0" smtClean="0"/>
              <a:t> </a:t>
            </a:r>
            <a:r>
              <a:rPr lang="en-US" altLang="zh-TW" baseline="0" dirty="0" err="1" smtClean="0"/>
              <a:t>docker</a:t>
            </a:r>
            <a:r>
              <a:rPr lang="zh-TW" altLang="en-US" baseline="0" dirty="0" smtClean="0"/>
              <a:t> </a:t>
            </a:r>
            <a:r>
              <a:rPr lang="en-US" altLang="zh-TW" baseline="0" dirty="0" smtClean="0"/>
              <a:t>orchestration </a:t>
            </a:r>
            <a:r>
              <a:rPr lang="zh-TW" altLang="en-US" baseline="0" dirty="0" smtClean="0"/>
              <a:t>等等。</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27</a:t>
            </a:fld>
            <a:endParaRPr lang="zh-TW" altLang="en-US"/>
          </a:p>
        </p:txBody>
      </p:sp>
    </p:spTree>
    <p:extLst>
      <p:ext uri="{BB962C8B-B14F-4D97-AF65-F5344CB8AC3E}">
        <p14:creationId xmlns:p14="http://schemas.microsoft.com/office/powerpoint/2010/main" val="3678369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28</a:t>
            </a:fld>
            <a:endParaRPr lang="zh-TW" altLang="en-US"/>
          </a:p>
        </p:txBody>
      </p:sp>
    </p:spTree>
    <p:extLst>
      <p:ext uri="{BB962C8B-B14F-4D97-AF65-F5344CB8AC3E}">
        <p14:creationId xmlns:p14="http://schemas.microsoft.com/office/powerpoint/2010/main" val="983328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30</a:t>
            </a:fld>
            <a:endParaRPr lang="zh-TW" altLang="en-US"/>
          </a:p>
        </p:txBody>
      </p:sp>
    </p:spTree>
    <p:extLst>
      <p:ext uri="{BB962C8B-B14F-4D97-AF65-F5344CB8AC3E}">
        <p14:creationId xmlns:p14="http://schemas.microsoft.com/office/powerpoint/2010/main" val="2580994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改版前，系統按照 </a:t>
            </a:r>
            <a:r>
              <a:rPr lang="en-US" altLang="zh-TW" dirty="0" smtClean="0"/>
              <a:t>technology </a:t>
            </a:r>
            <a:r>
              <a:rPr lang="zh-TW" altLang="en-US" dirty="0" smtClean="0"/>
              <a:t>來切割 </a:t>
            </a:r>
            <a:r>
              <a:rPr lang="en-US" altLang="zh-TW" dirty="0" smtClean="0"/>
              <a:t>(web</a:t>
            </a:r>
            <a:r>
              <a:rPr lang="zh-TW" altLang="en-US" dirty="0" smtClean="0"/>
              <a:t> </a:t>
            </a:r>
            <a:r>
              <a:rPr lang="en-US" altLang="zh-TW" dirty="0" smtClean="0"/>
              <a:t>/</a:t>
            </a:r>
            <a:r>
              <a:rPr lang="zh-TW" altLang="en-US" dirty="0" smtClean="0"/>
              <a:t> </a:t>
            </a:r>
            <a:r>
              <a:rPr lang="en-US" altLang="zh-TW" dirty="0" smtClean="0"/>
              <a:t>file</a:t>
            </a:r>
            <a:r>
              <a:rPr lang="zh-TW" altLang="en-US" dirty="0" smtClean="0"/>
              <a:t> </a:t>
            </a:r>
            <a:r>
              <a:rPr lang="en-US" altLang="zh-TW" dirty="0" smtClean="0"/>
              <a:t>/</a:t>
            </a:r>
            <a:r>
              <a:rPr lang="zh-TW" altLang="en-US" dirty="0" smtClean="0"/>
              <a:t> </a:t>
            </a:r>
            <a:r>
              <a:rPr lang="en-US" altLang="zh-TW" dirty="0" smtClean="0"/>
              <a:t>database</a:t>
            </a:r>
            <a:r>
              <a:rPr lang="zh-TW" altLang="en-US" dirty="0" smtClean="0"/>
              <a:t> </a:t>
            </a:r>
            <a:r>
              <a:rPr lang="en-US" altLang="zh-TW" dirty="0" smtClean="0"/>
              <a:t>…)</a:t>
            </a:r>
          </a:p>
          <a:p>
            <a:r>
              <a:rPr lang="zh-TW" altLang="en-US" dirty="0" smtClean="0"/>
              <a:t>改版後，系統開始朝向 </a:t>
            </a:r>
            <a:r>
              <a:rPr lang="en-US" altLang="zh-TW" dirty="0" smtClean="0"/>
              <a:t>domain</a:t>
            </a:r>
            <a:r>
              <a:rPr lang="zh-TW" altLang="en-US" dirty="0" smtClean="0"/>
              <a:t> 服務來切割 </a:t>
            </a:r>
            <a:r>
              <a:rPr lang="en-US" altLang="zh-TW" dirty="0" smtClean="0"/>
              <a:t>(course server / repository,</a:t>
            </a:r>
            <a:r>
              <a:rPr lang="en-US" altLang="zh-TW" baseline="0" dirty="0" smtClean="0"/>
              <a:t> main HCM server …)</a:t>
            </a:r>
            <a:endParaRPr lang="en-US" altLang="zh-TW" dirty="0" smtClean="0"/>
          </a:p>
          <a:p>
            <a:endParaRPr lang="en-US" altLang="zh-TW" dirty="0" smtClean="0"/>
          </a:p>
          <a:p>
            <a:r>
              <a:rPr lang="zh-TW" altLang="en-US" dirty="0" smtClean="0"/>
              <a:t>按照 </a:t>
            </a:r>
            <a:r>
              <a:rPr lang="en-US" altLang="zh-TW" dirty="0" smtClean="0"/>
              <a:t>domain, </a:t>
            </a:r>
            <a:r>
              <a:rPr lang="zh-TW" altLang="en-US" dirty="0" smtClean="0"/>
              <a:t>把最關鍵的 </a:t>
            </a:r>
            <a:r>
              <a:rPr lang="en-US" altLang="zh-TW" dirty="0" smtClean="0"/>
              <a:t>course</a:t>
            </a:r>
            <a:r>
              <a:rPr lang="zh-TW" altLang="en-US" dirty="0" smtClean="0"/>
              <a:t> </a:t>
            </a:r>
            <a:r>
              <a:rPr lang="en-US" altLang="zh-TW" dirty="0" smtClean="0"/>
              <a:t>service</a:t>
            </a:r>
            <a:r>
              <a:rPr lang="zh-TW" altLang="en-US" dirty="0" smtClean="0"/>
              <a:t> 獨立出來</a:t>
            </a:r>
            <a:r>
              <a:rPr lang="zh-TW" altLang="en-US" dirty="0"/>
              <a:t> </a:t>
            </a:r>
            <a:r>
              <a:rPr lang="en-US" altLang="zh-TW" dirty="0" smtClean="0"/>
              <a:t>(content server + content repository)</a:t>
            </a:r>
          </a:p>
          <a:p>
            <a:endParaRPr lang="en-US" altLang="zh-TW" dirty="0" smtClean="0"/>
          </a:p>
          <a:p>
            <a:r>
              <a:rPr lang="zh-TW" altLang="en-US" dirty="0" smtClean="0"/>
              <a:t>關鍵</a:t>
            </a:r>
            <a:r>
              <a:rPr lang="en-US" altLang="zh-TW" dirty="0" smtClean="0"/>
              <a:t>:</a:t>
            </a:r>
            <a:r>
              <a:rPr lang="zh-TW" altLang="en-US" dirty="0" smtClean="0"/>
              <a:t> 模擬世界，加以處理，</a:t>
            </a:r>
            <a:r>
              <a:rPr lang="en-US" altLang="zh-TW" dirty="0" smtClean="0"/>
              <a:t>Domain</a:t>
            </a:r>
            <a:r>
              <a:rPr lang="zh-TW" altLang="en-US" dirty="0" smtClean="0"/>
              <a:t> </a:t>
            </a:r>
            <a:r>
              <a:rPr lang="en-US" altLang="zh-TW" dirty="0" smtClean="0"/>
              <a:t>Driven</a:t>
            </a:r>
            <a:r>
              <a:rPr lang="zh-TW" altLang="en-US" dirty="0" smtClean="0"/>
              <a:t> </a:t>
            </a:r>
            <a:r>
              <a:rPr lang="en-US" altLang="zh-TW" dirty="0" smtClean="0"/>
              <a:t>Development</a:t>
            </a:r>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31</a:t>
            </a:fld>
            <a:endParaRPr lang="zh-TW" altLang="en-US"/>
          </a:p>
        </p:txBody>
      </p:sp>
    </p:spTree>
    <p:extLst>
      <p:ext uri="{BB962C8B-B14F-4D97-AF65-F5344CB8AC3E}">
        <p14:creationId xmlns:p14="http://schemas.microsoft.com/office/powerpoint/2010/main" val="40405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32</a:t>
            </a:fld>
            <a:endParaRPr lang="en-US"/>
          </a:p>
        </p:txBody>
      </p:sp>
    </p:spTree>
    <p:extLst>
      <p:ext uri="{BB962C8B-B14F-4D97-AF65-F5344CB8AC3E}">
        <p14:creationId xmlns:p14="http://schemas.microsoft.com/office/powerpoint/2010/main" val="303129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微服務 </a:t>
            </a:r>
            <a:r>
              <a:rPr lang="en-US" altLang="zh-TW" dirty="0" smtClean="0"/>
              <a:t>VS </a:t>
            </a:r>
            <a:r>
              <a:rPr lang="zh-TW" altLang="en-US" dirty="0" smtClean="0"/>
              <a:t>單體式 </a:t>
            </a:r>
            <a:r>
              <a:rPr lang="en-US" altLang="zh-TW" dirty="0" smtClean="0"/>
              <a:t>APP</a:t>
            </a:r>
            <a:r>
              <a:rPr lang="zh-TW" altLang="en-US" dirty="0" smtClean="0"/>
              <a:t>，從 </a:t>
            </a:r>
            <a:r>
              <a:rPr lang="en-US" altLang="zh-TW" dirty="0" smtClean="0"/>
              <a:t>“</a:t>
            </a:r>
            <a:r>
              <a:rPr lang="zh-TW" altLang="en-US" dirty="0" smtClean="0"/>
              <a:t>架構</a:t>
            </a:r>
            <a:r>
              <a:rPr lang="en-US" altLang="zh-TW" dirty="0" smtClean="0"/>
              <a:t>”</a:t>
            </a:r>
            <a:r>
              <a:rPr lang="zh-TW" altLang="en-US" dirty="0" smtClean="0"/>
              <a:t>，到 </a:t>
            </a:r>
            <a:r>
              <a:rPr lang="en-US" altLang="zh-TW" dirty="0" smtClean="0"/>
              <a:t>“</a:t>
            </a:r>
            <a:r>
              <a:rPr lang="zh-TW" altLang="en-US" dirty="0" smtClean="0"/>
              <a:t>開發</a:t>
            </a:r>
            <a:r>
              <a:rPr lang="en-US" altLang="zh-TW" dirty="0" smtClean="0"/>
              <a:t>”</a:t>
            </a:r>
            <a:r>
              <a:rPr lang="zh-TW" altLang="en-US" dirty="0" smtClean="0"/>
              <a:t> 與 </a:t>
            </a:r>
            <a:r>
              <a:rPr lang="en-US" altLang="zh-TW" dirty="0" smtClean="0"/>
              <a:t>“</a:t>
            </a:r>
            <a:r>
              <a:rPr lang="zh-TW" altLang="en-US" dirty="0" smtClean="0"/>
              <a:t>部署</a:t>
            </a:r>
            <a:r>
              <a:rPr lang="en-US" altLang="zh-TW" dirty="0" smtClean="0"/>
              <a:t>”</a:t>
            </a:r>
            <a:r>
              <a:rPr lang="zh-TW" altLang="en-US" dirty="0" smtClean="0"/>
              <a:t>，都有不一樣的問題要克服。</a:t>
            </a:r>
            <a:endParaRPr lang="en-US" altLang="zh-TW" dirty="0" smtClean="0"/>
          </a:p>
          <a:p>
            <a:endParaRPr lang="en-US" dirty="0" smtClean="0"/>
          </a:p>
          <a:p>
            <a:r>
              <a:rPr lang="zh-TW" altLang="en-US" dirty="0" smtClean="0"/>
              <a:t>架構</a:t>
            </a:r>
            <a:r>
              <a:rPr lang="en-US" altLang="zh-TW" dirty="0" smtClean="0"/>
              <a:t>:</a:t>
            </a:r>
            <a:r>
              <a:rPr lang="zh-TW" altLang="en-US" dirty="0" smtClean="0"/>
              <a:t> </a:t>
            </a:r>
            <a:r>
              <a:rPr lang="en-US" altLang="zh-TW" dirty="0" smtClean="0"/>
              <a:t>different</a:t>
            </a:r>
            <a:r>
              <a:rPr lang="zh-TW" altLang="en-US" dirty="0" smtClean="0"/>
              <a:t> </a:t>
            </a:r>
            <a:r>
              <a:rPr lang="en-US" altLang="zh-TW" dirty="0" smtClean="0"/>
              <a:t>goal</a:t>
            </a:r>
            <a:r>
              <a:rPr lang="zh-TW" altLang="en-US" dirty="0" smtClean="0"/>
              <a:t> </a:t>
            </a:r>
            <a:r>
              <a:rPr lang="en-US" altLang="zh-TW" dirty="0" smtClean="0"/>
              <a:t>(scale,</a:t>
            </a:r>
            <a:r>
              <a:rPr lang="zh-TW" altLang="en-US" dirty="0" smtClean="0"/>
              <a:t> </a:t>
            </a:r>
            <a:r>
              <a:rPr lang="en-US" altLang="zh-TW" dirty="0" smtClean="0"/>
              <a:t>stable, fault</a:t>
            </a:r>
            <a:r>
              <a:rPr lang="en-US" altLang="zh-TW" baseline="0" dirty="0" smtClean="0"/>
              <a:t> Torrance), different infrastructure</a:t>
            </a:r>
          </a:p>
          <a:p>
            <a:r>
              <a:rPr lang="zh-TW" altLang="en-US" baseline="0" dirty="0" smtClean="0"/>
              <a:t>開發</a:t>
            </a:r>
            <a:r>
              <a:rPr lang="en-US" altLang="zh-TW" baseline="0" dirty="0" smtClean="0"/>
              <a:t>:</a:t>
            </a:r>
            <a:r>
              <a:rPr lang="zh-TW" altLang="en-US" baseline="0" dirty="0" smtClean="0"/>
              <a:t> </a:t>
            </a:r>
            <a:r>
              <a:rPr lang="en-US" altLang="zh-TW" baseline="0" dirty="0" smtClean="0"/>
              <a:t>API</a:t>
            </a:r>
            <a:r>
              <a:rPr lang="zh-TW" altLang="en-US" baseline="0" dirty="0" smtClean="0"/>
              <a:t> </a:t>
            </a:r>
            <a:r>
              <a:rPr lang="en-US" altLang="zh-TW" baseline="0" dirty="0" smtClean="0"/>
              <a:t>first</a:t>
            </a:r>
          </a:p>
          <a:p>
            <a:r>
              <a:rPr lang="zh-TW" altLang="en-US" baseline="0" dirty="0" smtClean="0"/>
              <a:t>部署</a:t>
            </a:r>
            <a:r>
              <a:rPr lang="en-US" altLang="zh-TW" baseline="0" dirty="0" smtClean="0"/>
              <a:t>:</a:t>
            </a:r>
            <a:r>
              <a:rPr lang="zh-TW" altLang="en-US" baseline="0" dirty="0" smtClean="0"/>
              <a:t> </a:t>
            </a:r>
            <a:r>
              <a:rPr lang="en-US" altLang="zh-TW" baseline="0" dirty="0" smtClean="0"/>
              <a:t>dynamic deployment, self management, container deployment</a:t>
            </a:r>
            <a:endParaRPr 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a:t>
            </a:fld>
            <a:endParaRPr lang="zh-TW" altLang="en-US"/>
          </a:p>
        </p:txBody>
      </p:sp>
    </p:spTree>
    <p:extLst>
      <p:ext uri="{BB962C8B-B14F-4D97-AF65-F5344CB8AC3E}">
        <p14:creationId xmlns:p14="http://schemas.microsoft.com/office/powerpoint/2010/main" val="145258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https://getkong.org/about</a:t>
            </a:r>
            <a:r>
              <a:rPr lang="en-US" altLang="zh-TW" dirty="0" smtClean="0"/>
              <a:t>/</a:t>
            </a:r>
          </a:p>
          <a:p>
            <a:endParaRPr lang="en-US" altLang="zh-TW" dirty="0" smtClean="0"/>
          </a:p>
          <a:p>
            <a:r>
              <a:rPr lang="en-US" altLang="zh-TW" dirty="0" smtClean="0"/>
              <a:t>API Gateway</a:t>
            </a:r>
            <a:r>
              <a:rPr lang="en-US" altLang="zh-TW" baseline="0" dirty="0" smtClean="0"/>
              <a:t> </a:t>
            </a:r>
            <a:r>
              <a:rPr lang="zh-TW" altLang="en-US" baseline="0" dirty="0" smtClean="0"/>
              <a:t>目的</a:t>
            </a:r>
            <a:r>
              <a:rPr lang="en-US" altLang="zh-TW" baseline="0" dirty="0" smtClean="0"/>
              <a:t>:</a:t>
            </a:r>
          </a:p>
          <a:p>
            <a:pPr marL="228600" indent="-228600">
              <a:buAutoNum type="arabicPeriod"/>
            </a:pPr>
            <a:r>
              <a:rPr lang="en-US" altLang="zh-TW" baseline="0" dirty="0" smtClean="0"/>
              <a:t>Routing (proxy)</a:t>
            </a:r>
          </a:p>
          <a:p>
            <a:pPr marL="228600" indent="-228600">
              <a:buAutoNum type="arabicPeriod"/>
            </a:pPr>
            <a:r>
              <a:rPr lang="en-US" altLang="zh-TW" baseline="0" dirty="0" smtClean="0"/>
              <a:t>Security / </a:t>
            </a:r>
            <a:r>
              <a:rPr lang="en-US" altLang="zh-TW" baseline="0" dirty="0" err="1" smtClean="0"/>
              <a:t>Auth</a:t>
            </a:r>
            <a:r>
              <a:rPr lang="en-US" altLang="zh-TW" baseline="0" dirty="0" smtClean="0"/>
              <a:t> / Logging / Throttle … </a:t>
            </a:r>
            <a:r>
              <a:rPr lang="en-US" altLang="zh-TW" baseline="0" dirty="0" err="1" smtClean="0"/>
              <a:t>etc</a:t>
            </a:r>
            <a:endParaRPr lang="en-US" altLang="zh-TW"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baseline="0" dirty="0" smtClean="0"/>
              <a:t>*</a:t>
            </a:r>
            <a:r>
              <a:rPr lang="en-US" altLang="zh-TW" baseline="0" dirty="0" err="1" smtClean="0"/>
              <a:t>Aggrgation</a:t>
            </a:r>
            <a:endParaRPr lang="en-US" altLang="zh-TW" baseline="0" dirty="0" smtClean="0"/>
          </a:p>
          <a:p>
            <a:pPr marL="228600" indent="-228600">
              <a:buAutoNum type="arabicPeriod"/>
            </a:pPr>
            <a:r>
              <a:rPr lang="en-US" altLang="zh-TW" dirty="0" smtClean="0"/>
              <a:t>*Translation</a:t>
            </a:r>
          </a:p>
          <a:p>
            <a:pPr marL="228600" indent="-228600">
              <a:buAutoNum type="arabicPeriod"/>
            </a:pPr>
            <a:r>
              <a:rPr lang="en-US" altLang="zh-TW" dirty="0" smtClean="0"/>
              <a:t>*Partition (multi-tenancy)</a:t>
            </a:r>
          </a:p>
          <a:p>
            <a:pPr marL="228600" indent="-228600">
              <a:buAutoNum type="arabicPeriod"/>
            </a:pPr>
            <a:r>
              <a:rPr lang="en-US" altLang="zh-TW" dirty="0" smtClean="0"/>
              <a:t>*Load </a:t>
            </a:r>
            <a:r>
              <a:rPr lang="en-US" altLang="zh-TW" dirty="0" err="1" smtClean="0"/>
              <a:t>Balanceing</a:t>
            </a:r>
            <a:r>
              <a:rPr lang="en-US" altLang="zh-TW" dirty="0" smtClean="0"/>
              <a:t>,</a:t>
            </a:r>
            <a:r>
              <a:rPr lang="en-US" altLang="zh-TW" baseline="0" dirty="0" smtClean="0"/>
              <a:t> Fault Torrent, Fault Isolation..</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37</a:t>
            </a:fld>
            <a:endParaRPr lang="zh-TW" altLang="en-US"/>
          </a:p>
        </p:txBody>
      </p:sp>
    </p:spTree>
    <p:extLst>
      <p:ext uri="{BB962C8B-B14F-4D97-AF65-F5344CB8AC3E}">
        <p14:creationId xmlns:p14="http://schemas.microsoft.com/office/powerpoint/2010/main" val="4141975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REF:</a:t>
            </a:r>
            <a:r>
              <a:rPr lang="en-US" baseline="0" dirty="0" smtClean="0"/>
              <a:t> https://www.nginx.com/blog/introducing-the-nginx-microservices-reference-architecture/</a:t>
            </a:r>
          </a:p>
          <a:p>
            <a:endParaRPr 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43</a:t>
            </a:fld>
            <a:endParaRPr lang="zh-TW" altLang="en-US"/>
          </a:p>
        </p:txBody>
      </p:sp>
    </p:spTree>
    <p:extLst>
      <p:ext uri="{BB962C8B-B14F-4D97-AF65-F5344CB8AC3E}">
        <p14:creationId xmlns:p14="http://schemas.microsoft.com/office/powerpoint/2010/main" val="2134543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舊的系統沒人敢動，能別改就別改</a:t>
            </a:r>
            <a:endParaRPr lang="en-US" altLang="zh-TW" dirty="0" smtClean="0"/>
          </a:p>
          <a:p>
            <a:endParaRPr lang="en-US" dirty="0" smtClean="0"/>
          </a:p>
          <a:p>
            <a:r>
              <a:rPr lang="zh-TW" altLang="en-US" dirty="0" smtClean="0"/>
              <a:t>只靠新增額外的 </a:t>
            </a:r>
            <a:r>
              <a:rPr lang="en-US" altLang="zh-TW" dirty="0" smtClean="0"/>
              <a:t>CODE</a:t>
            </a:r>
            <a:r>
              <a:rPr lang="zh-TW" altLang="en-US" dirty="0" smtClean="0"/>
              <a:t> 跟 </a:t>
            </a:r>
            <a:r>
              <a:rPr lang="en-US" altLang="zh-TW" dirty="0" smtClean="0"/>
              <a:t>API</a:t>
            </a:r>
            <a:r>
              <a:rPr lang="zh-TW" altLang="en-US" dirty="0" smtClean="0"/>
              <a:t>，透過複製整套系統來達成切割與重構的目的 </a:t>
            </a:r>
            <a:r>
              <a:rPr lang="en-US" altLang="zh-TW" dirty="0" smtClean="0"/>
              <a:t>(IE:</a:t>
            </a:r>
            <a:r>
              <a:rPr lang="zh-TW" altLang="en-US" dirty="0" smtClean="0"/>
              <a:t> 每個 </a:t>
            </a:r>
            <a:r>
              <a:rPr lang="en-US" altLang="zh-TW" dirty="0" smtClean="0"/>
              <a:t>“</a:t>
            </a:r>
            <a:r>
              <a:rPr lang="zh-TW" altLang="en-US" dirty="0" smtClean="0"/>
              <a:t>服務</a:t>
            </a:r>
            <a:r>
              <a:rPr lang="en-US" altLang="zh-TW" dirty="0" smtClean="0"/>
              <a:t>”</a:t>
            </a:r>
            <a:r>
              <a:rPr lang="zh-TW" altLang="en-US" dirty="0" smtClean="0"/>
              <a:t> 都包含部分用不到的 </a:t>
            </a:r>
            <a:r>
              <a:rPr lang="en-US" altLang="zh-TW" dirty="0" smtClean="0"/>
              <a:t>CODE)</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726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先做好 </a:t>
            </a:r>
            <a:r>
              <a:rPr lang="en-US" altLang="zh-TW" dirty="0" smtClean="0"/>
              <a:t>local</a:t>
            </a:r>
            <a:r>
              <a:rPr lang="zh-TW" altLang="en-US" dirty="0" smtClean="0"/>
              <a:t> </a:t>
            </a:r>
            <a:r>
              <a:rPr lang="en-US" altLang="zh-TW" dirty="0" err="1" smtClean="0"/>
              <a:t>refactory</a:t>
            </a:r>
            <a:r>
              <a:rPr lang="en-US" altLang="zh-TW" dirty="0" smtClean="0"/>
              <a:t>,</a:t>
            </a:r>
            <a:r>
              <a:rPr lang="zh-TW" altLang="en-US" dirty="0" smtClean="0"/>
              <a:t> 透過 </a:t>
            </a:r>
            <a:r>
              <a:rPr lang="en-US" altLang="zh-TW" dirty="0" smtClean="0"/>
              <a:t>interface</a:t>
            </a:r>
            <a:r>
              <a:rPr lang="zh-TW" altLang="en-US" dirty="0" smtClean="0"/>
              <a:t> 來存取 </a:t>
            </a:r>
            <a:r>
              <a:rPr lang="en-US" altLang="zh-TW" dirty="0" smtClean="0"/>
              <a:t>module</a:t>
            </a:r>
            <a:r>
              <a:rPr lang="zh-TW" altLang="en-US" dirty="0" smtClean="0"/>
              <a:t> </a:t>
            </a:r>
            <a:r>
              <a:rPr lang="en-US" altLang="zh-TW" dirty="0" smtClean="0"/>
              <a:t>z</a:t>
            </a:r>
            <a:r>
              <a:rPr lang="zh-TW" altLang="en-US" dirty="0" smtClean="0"/>
              <a:t> </a:t>
            </a:r>
            <a:endParaRPr lang="en-US" altLang="zh-TW" dirty="0" smtClean="0"/>
          </a:p>
          <a:p>
            <a:endParaRPr lang="en-US" dirty="0" smtClean="0"/>
          </a:p>
          <a:p>
            <a:r>
              <a:rPr lang="zh-TW" altLang="en-US" dirty="0" smtClean="0"/>
              <a:t>之後就可以透過各種 </a:t>
            </a:r>
            <a:r>
              <a:rPr lang="en-US" altLang="zh-TW" dirty="0" smtClean="0"/>
              <a:t>RPC</a:t>
            </a:r>
            <a:r>
              <a:rPr lang="zh-TW" altLang="en-US" dirty="0" smtClean="0"/>
              <a:t> 機制來呼叫 </a:t>
            </a:r>
            <a:r>
              <a:rPr lang="en-US" altLang="zh-TW" dirty="0" smtClean="0"/>
              <a:t>module</a:t>
            </a:r>
            <a:r>
              <a:rPr lang="zh-TW" altLang="en-US" dirty="0" smtClean="0"/>
              <a:t> </a:t>
            </a:r>
            <a:r>
              <a:rPr lang="en-US" altLang="zh-TW" dirty="0" smtClean="0"/>
              <a:t>z</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151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00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1" i="0" kern="1200" dirty="0" smtClean="0">
                <a:solidFill>
                  <a:schemeClr val="tx1"/>
                </a:solidFill>
                <a:effectLst/>
                <a:latin typeface="+mn-lt"/>
                <a:ea typeface="+mn-ea"/>
                <a:cs typeface="+mn-cs"/>
              </a:rPr>
              <a:t>CAP</a:t>
            </a:r>
            <a:r>
              <a:rPr lang="zh-TW" altLang="en-US" sz="1200" b="1" i="0" kern="1200" dirty="0" smtClean="0">
                <a:solidFill>
                  <a:schemeClr val="tx1"/>
                </a:solidFill>
                <a:effectLst/>
                <a:latin typeface="+mn-lt"/>
                <a:ea typeface="+mn-ea"/>
                <a:cs typeface="+mn-cs"/>
              </a:rPr>
              <a:t>理论概述</a:t>
            </a:r>
          </a:p>
          <a:p>
            <a:r>
              <a:rPr lang="zh-TW" altLang="en-US" sz="1200" b="0" i="0" kern="1200" dirty="0" smtClean="0">
                <a:solidFill>
                  <a:schemeClr val="tx1"/>
                </a:solidFill>
                <a:effectLst/>
                <a:latin typeface="+mn-lt"/>
                <a:ea typeface="+mn-ea"/>
                <a:cs typeface="+mn-cs"/>
              </a:rPr>
              <a:t>一个分布式系统最多只能同时满足一致性（</a:t>
            </a:r>
            <a:r>
              <a:rPr lang="en-US" sz="1200" b="0" i="0" kern="1200" dirty="0" smtClean="0">
                <a:solidFill>
                  <a:schemeClr val="tx1"/>
                </a:solidFill>
                <a:effectLst/>
                <a:latin typeface="+mn-lt"/>
                <a:ea typeface="+mn-ea"/>
                <a:cs typeface="+mn-cs"/>
              </a:rPr>
              <a:t>Consistency）、</a:t>
            </a:r>
            <a:r>
              <a:rPr lang="zh-TW" altLang="en-US" sz="1200" b="0" i="0" kern="1200" dirty="0" smtClean="0">
                <a:solidFill>
                  <a:schemeClr val="tx1"/>
                </a:solidFill>
                <a:effectLst/>
                <a:latin typeface="+mn-lt"/>
                <a:ea typeface="+mn-ea"/>
                <a:cs typeface="+mn-cs"/>
              </a:rPr>
              <a:t>可用性（</a:t>
            </a:r>
            <a:r>
              <a:rPr lang="en-US" sz="1200" b="0" i="0" kern="1200" dirty="0" smtClean="0">
                <a:solidFill>
                  <a:schemeClr val="tx1"/>
                </a:solidFill>
                <a:effectLst/>
                <a:latin typeface="+mn-lt"/>
                <a:ea typeface="+mn-ea"/>
                <a:cs typeface="+mn-cs"/>
              </a:rPr>
              <a:t>Availability）</a:t>
            </a:r>
            <a:r>
              <a:rPr lang="zh-TW" altLang="en-US" sz="1200" b="0" i="0" kern="1200" dirty="0" smtClean="0">
                <a:solidFill>
                  <a:schemeClr val="tx1"/>
                </a:solidFill>
                <a:effectLst/>
                <a:latin typeface="+mn-lt"/>
                <a:ea typeface="+mn-ea"/>
                <a:cs typeface="+mn-cs"/>
              </a:rPr>
              <a:t>和分区容错性（</a:t>
            </a:r>
            <a:r>
              <a:rPr lang="en-US" sz="1200" b="0" i="0" kern="1200" dirty="0" smtClean="0">
                <a:solidFill>
                  <a:schemeClr val="tx1"/>
                </a:solidFill>
                <a:effectLst/>
                <a:latin typeface="+mn-lt"/>
                <a:ea typeface="+mn-ea"/>
                <a:cs typeface="+mn-cs"/>
              </a:rPr>
              <a:t>Partition tolerance）</a:t>
            </a:r>
            <a:r>
              <a:rPr lang="zh-TW" altLang="en-US" sz="1200" b="0" i="0" kern="1200" dirty="0" smtClean="0">
                <a:solidFill>
                  <a:schemeClr val="tx1"/>
                </a:solidFill>
                <a:effectLst/>
                <a:latin typeface="+mn-lt"/>
                <a:ea typeface="+mn-ea"/>
                <a:cs typeface="+mn-cs"/>
              </a:rPr>
              <a:t>这三项中的两项。</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smtClean="0">
                <a:solidFill>
                  <a:schemeClr val="tx1"/>
                </a:solidFill>
                <a:effectLst/>
                <a:latin typeface="+mn-lt"/>
                <a:ea typeface="+mn-ea"/>
                <a:cs typeface="+mn-cs"/>
              </a:rPr>
              <a:t>分布式系列文章</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从</a:t>
            </a:r>
            <a:r>
              <a:rPr lang="en-US" sz="1200" b="1" i="0" kern="1200" dirty="0" smtClean="0">
                <a:solidFill>
                  <a:schemeClr val="tx1"/>
                </a:solidFill>
                <a:effectLst/>
                <a:latin typeface="+mn-lt"/>
                <a:ea typeface="+mn-ea"/>
                <a:cs typeface="+mn-cs"/>
              </a:rPr>
              <a:t>ACID</a:t>
            </a:r>
            <a:r>
              <a:rPr lang="zh-TW" altLang="en-US" sz="1200" b="1" i="0" kern="1200" dirty="0" smtClean="0">
                <a:solidFill>
                  <a:schemeClr val="tx1"/>
                </a:solidFill>
                <a:effectLst/>
                <a:latin typeface="+mn-lt"/>
                <a:ea typeface="+mn-ea"/>
                <a:cs typeface="+mn-cs"/>
              </a:rPr>
              <a:t>到</a:t>
            </a:r>
            <a:r>
              <a:rPr lang="en-US" sz="1200" b="1" i="0" kern="1200" dirty="0" smtClean="0">
                <a:solidFill>
                  <a:schemeClr val="tx1"/>
                </a:solidFill>
                <a:effectLst/>
                <a:latin typeface="+mn-lt"/>
                <a:ea typeface="+mn-ea"/>
                <a:cs typeface="+mn-cs"/>
              </a:rPr>
              <a:t>CAP/BASE</a:t>
            </a:r>
            <a:endParaRPr lang="en-US" dirty="0" smtClean="0"/>
          </a:p>
          <a:p>
            <a:r>
              <a:rPr lang="en-US" dirty="0" smtClean="0"/>
              <a:t>https://www.jianshu.com/p/68c7c16b3fbd</a:t>
            </a:r>
          </a:p>
          <a:p>
            <a:endParaRPr lang="en-US" dirty="0" smtClean="0"/>
          </a:p>
          <a:p>
            <a:endParaRPr lang="en-US" dirty="0" smtClean="0"/>
          </a:p>
          <a:p>
            <a:r>
              <a:rPr lang="en-US" b="1" dirty="0" smtClean="0"/>
              <a:t>BASE</a:t>
            </a:r>
            <a:r>
              <a:rPr lang="zh-TW" altLang="en-US" b="1" dirty="0" smtClean="0"/>
              <a:t>理论</a:t>
            </a:r>
          </a:p>
          <a:p>
            <a:r>
              <a:rPr lang="en-US" dirty="0" smtClean="0"/>
              <a:t>BASE</a:t>
            </a:r>
            <a:r>
              <a:rPr lang="zh-TW" altLang="en-US" dirty="0" smtClean="0"/>
              <a:t>是</a:t>
            </a:r>
            <a:r>
              <a:rPr lang="en-US" b="1" dirty="0" smtClean="0"/>
              <a:t>Basically Available(</a:t>
            </a:r>
            <a:r>
              <a:rPr lang="zh-TW" altLang="en-US" b="1" dirty="0" smtClean="0"/>
              <a:t>基本可用）</a:t>
            </a:r>
            <a:r>
              <a:rPr lang="zh-TW" altLang="en-US" dirty="0" smtClean="0"/>
              <a:t>、</a:t>
            </a:r>
            <a:r>
              <a:rPr lang="en-US" b="1" dirty="0" smtClean="0"/>
              <a:t>Soft state(</a:t>
            </a:r>
            <a:r>
              <a:rPr lang="zh-TW" altLang="en-US" b="1" dirty="0" smtClean="0"/>
              <a:t>软状态）</a:t>
            </a:r>
            <a:r>
              <a:rPr lang="zh-TW" altLang="en-US" dirty="0" smtClean="0"/>
              <a:t>和</a:t>
            </a:r>
            <a:r>
              <a:rPr lang="en-US" b="1" dirty="0" smtClean="0"/>
              <a:t>Eventually consistent(</a:t>
            </a:r>
            <a:r>
              <a:rPr lang="zh-TW" altLang="en-US" b="1" dirty="0" smtClean="0"/>
              <a:t>最终一致性）</a:t>
            </a:r>
            <a:r>
              <a:rPr lang="zh-TW" altLang="en-US" dirty="0" smtClean="0"/>
              <a:t>三个短语的简写。</a:t>
            </a:r>
            <a:r>
              <a:rPr lang="en-US" dirty="0" smtClean="0"/>
              <a:t>BASE</a:t>
            </a:r>
            <a:r>
              <a:rPr lang="zh-TW" altLang="en-US" dirty="0" smtClean="0"/>
              <a:t>是对</a:t>
            </a:r>
            <a:r>
              <a:rPr lang="en-US" dirty="0" smtClean="0"/>
              <a:t>CAP</a:t>
            </a:r>
            <a:r>
              <a:rPr lang="zh-TW" altLang="en-US" dirty="0" smtClean="0"/>
              <a:t>中一致性和可用性权衡的结果，其来源于对大规模互联网系统分布式实践的总结，是</a:t>
            </a:r>
            <a:r>
              <a:rPr lang="zh-TW" altLang="en-US" b="1" dirty="0" smtClean="0"/>
              <a:t>基于</a:t>
            </a:r>
            <a:r>
              <a:rPr lang="en-US" b="1" dirty="0" smtClean="0"/>
              <a:t>CAP</a:t>
            </a:r>
            <a:r>
              <a:rPr lang="zh-TW" altLang="en-US" b="1" dirty="0" smtClean="0"/>
              <a:t>定理逐步演化</a:t>
            </a:r>
            <a:r>
              <a:rPr lang="zh-TW" altLang="en-US" dirty="0" smtClean="0"/>
              <a:t>而来的，其核心思想是即使无法做到强一致性，但每个应用都可以根据自身的业务特点，采用适当的方法来使系统达到</a:t>
            </a:r>
            <a:r>
              <a:rPr lang="zh-TW" altLang="en-US" b="1" dirty="0" smtClean="0"/>
              <a:t>最终一致性</a:t>
            </a:r>
            <a:r>
              <a:rPr lang="zh-TW" altLang="en-US" dirty="0" smtClean="0"/>
              <a:t>。接下来，我们着重对</a:t>
            </a:r>
            <a:r>
              <a:rPr lang="en-US" dirty="0" smtClean="0"/>
              <a:t>BASE</a:t>
            </a:r>
            <a:r>
              <a:rPr lang="zh-TW" altLang="en-US" dirty="0" smtClean="0"/>
              <a:t>中的三要素进行讲解。</a:t>
            </a:r>
          </a:p>
          <a:p>
            <a:r>
              <a:rPr lang="zh-TW" altLang="en-US" dirty="0" smtClean="0"/>
              <a:t/>
            </a:r>
            <a:br>
              <a:rPr lang="zh-TW" altLang="en-US" dirty="0" smtClean="0"/>
            </a:br>
            <a:r>
              <a:rPr lang="zh-TW" altLang="en-US" dirty="0" smtClean="0"/>
              <a:t/>
            </a:r>
            <a:br>
              <a:rPr lang="zh-TW" altLang="en-US" dirty="0" smtClean="0"/>
            </a:br>
            <a:r>
              <a:rPr lang="zh-TW" altLang="en-US" dirty="0" smtClean="0"/>
              <a:t>作者：</a:t>
            </a:r>
            <a:r>
              <a:rPr lang="en-US" dirty="0" err="1" smtClean="0"/>
              <a:t>Jeffbond</a:t>
            </a:r>
            <a:r>
              <a:rPr lang="en-US" dirty="0" smtClean="0"/>
              <a:t/>
            </a:r>
            <a:br>
              <a:rPr lang="en-US" dirty="0" smtClean="0"/>
            </a:br>
            <a:r>
              <a:rPr lang="zh-TW" altLang="en-US" dirty="0" smtClean="0"/>
              <a:t>链接：</a:t>
            </a:r>
            <a:r>
              <a:rPr lang="en-US" dirty="0" smtClean="0"/>
              <a:t>https://www.jianshu.com/p/68c7c16b3fbd</a:t>
            </a:r>
            <a:br>
              <a:rPr lang="en-US" dirty="0" smtClean="0"/>
            </a:br>
            <a:r>
              <a:rPr lang="zh-TW" altLang="en-US" dirty="0" smtClean="0"/>
              <a:t>來源：简书</a:t>
            </a:r>
            <a:br>
              <a:rPr lang="zh-TW" altLang="en-US" dirty="0" smtClean="0"/>
            </a:br>
            <a:r>
              <a:rPr lang="zh-TW" altLang="en-US" dirty="0" smtClean="0"/>
              <a:t>著作权归作者所有。商业转载请联系作者获得授权，非商业转载请注明出处</a:t>
            </a:r>
            <a:r>
              <a:rPr lang="zh-TW" altLang="en-US" dirty="0" smtClean="0"/>
              <a:t>。</a:t>
            </a:r>
            <a:endParaRPr lang="en-US" altLang="zh-TW" dirty="0" smtClean="0"/>
          </a:p>
          <a:p>
            <a:endParaRPr lang="en-US" dirty="0" smtClean="0"/>
          </a:p>
          <a:p>
            <a:r>
              <a:rPr lang="en-US" dirty="0" smtClean="0"/>
              <a:t>MongoDB 4.0,</a:t>
            </a:r>
            <a:r>
              <a:rPr lang="en-US" baseline="0" dirty="0" smtClean="0"/>
              <a:t> Start to support ACID</a:t>
            </a:r>
          </a:p>
          <a:p>
            <a:r>
              <a:rPr lang="en-US" dirty="0" smtClean="0"/>
              <a:t>http://www.infoq.com/cn/news/2018/02/acid-in-mongodb</a:t>
            </a:r>
          </a:p>
          <a:p>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787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Separate domain</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2913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JWT</a:t>
            </a:r>
            <a:r>
              <a:rPr lang="zh-TW" altLang="en-US" dirty="0" smtClean="0"/>
              <a:t>可以簡化跨服務的資訊驗證</a:t>
            </a:r>
            <a:endParaRPr lang="en-US" dirty="0" smtClean="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767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smtClean="0"/>
              <a:t>The Order Service creates an Order with status NEW and publishes an Order Created event.</a:t>
            </a:r>
            <a:endParaRPr lang="zh-TW" altLang="en-US" sz="1200" dirty="0" smtClean="0"/>
          </a:p>
          <a:p>
            <a:endParaRPr lang="en-US" dirty="0" smtClean="0"/>
          </a:p>
          <a:p>
            <a:pPr marL="228600" indent="-228600">
              <a:buAutoNum type="arabicPeriod"/>
            </a:pPr>
            <a:r>
              <a:rPr lang="en-US" dirty="0" err="1" smtClean="0"/>
              <a:t>Init</a:t>
            </a:r>
            <a:r>
              <a:rPr lang="en-US" dirty="0" smtClean="0"/>
              <a:t> state</a:t>
            </a:r>
          </a:p>
          <a:p>
            <a:pPr marL="228600" indent="-228600">
              <a:buAutoNum type="arabicPeriod"/>
            </a:pPr>
            <a:r>
              <a:rPr lang="en-US" dirty="0" smtClean="0"/>
              <a:t>Place order (</a:t>
            </a:r>
            <a:r>
              <a:rPr lang="zh-TW" altLang="en-US" dirty="0" smtClean="0"/>
              <a:t>建立訂單</a:t>
            </a:r>
            <a:r>
              <a:rPr lang="en-US" altLang="zh-TW" dirty="0" smtClean="0"/>
              <a:t>)</a:t>
            </a:r>
          </a:p>
          <a:p>
            <a:pPr marL="228600" indent="-228600">
              <a:buAutoNum type="arabicPeriod"/>
            </a:pPr>
            <a:r>
              <a:rPr lang="en-US" dirty="0" smtClean="0"/>
              <a:t>Create record</a:t>
            </a:r>
            <a:r>
              <a:rPr lang="en-US" baseline="0" dirty="0" smtClean="0"/>
              <a:t> in ORDER table</a:t>
            </a:r>
          </a:p>
          <a:p>
            <a:pPr marL="228600" indent="-228600">
              <a:buAutoNum type="arabicPeriod"/>
            </a:pPr>
            <a:r>
              <a:rPr lang="en-US" baseline="0" dirty="0" smtClean="0"/>
              <a:t>Send “Order created event” to message broker</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176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Customer Service consumes the Order Created event, reserves credit for the order, </a:t>
            </a:r>
          </a:p>
          <a:p>
            <a:r>
              <a:rPr lang="en-US" altLang="zh-TW" dirty="0" smtClean="0"/>
              <a:t>and publishes a Credit Reserved event.</a:t>
            </a:r>
            <a:endParaRPr lang="zh-TW" altLang="en-US" dirty="0" smtClean="0"/>
          </a:p>
          <a:p>
            <a:endParaRPr lang="en-US" dirty="0" smtClean="0"/>
          </a:p>
          <a:p>
            <a:endParaRPr lang="en-US" dirty="0" smtClean="0"/>
          </a:p>
          <a:p>
            <a:r>
              <a:rPr lang="en-US" dirty="0" smtClean="0"/>
              <a:t>5. Customer service received “order created event”</a:t>
            </a:r>
          </a:p>
          <a:p>
            <a:r>
              <a:rPr lang="en-US" dirty="0" smtClean="0"/>
              <a:t>6. Create “Reserved credit” record</a:t>
            </a:r>
          </a:p>
          <a:p>
            <a:r>
              <a:rPr lang="en-US" dirty="0" smtClean="0"/>
              <a:t>7.</a:t>
            </a:r>
            <a:r>
              <a:rPr lang="en-US" baseline="0" dirty="0" smtClean="0"/>
              <a:t> Send credit reserved event</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16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技術層面的特性 </a:t>
            </a:r>
            <a:r>
              <a:rPr lang="en-US" altLang="zh-TW" dirty="0" smtClean="0"/>
              <a:t>(</a:t>
            </a:r>
            <a:r>
              <a:rPr lang="zh-TW" altLang="en-US" dirty="0" smtClean="0"/>
              <a:t>參考用，不一定要完全 </a:t>
            </a:r>
            <a:r>
              <a:rPr lang="en-US" altLang="zh-TW" dirty="0" smtClean="0"/>
              <a:t>follow,</a:t>
            </a:r>
            <a:r>
              <a:rPr lang="zh-TW" altLang="en-US" dirty="0" smtClean="0"/>
              <a:t> 尤其是剛開始</a:t>
            </a:r>
            <a:r>
              <a:rPr lang="en-US" altLang="zh-TW" dirty="0" smtClean="0"/>
              <a:t>)</a:t>
            </a:r>
          </a:p>
          <a:p>
            <a:endParaRPr lang="en-US" dirty="0" smtClean="0"/>
          </a:p>
          <a:p>
            <a:r>
              <a:rPr lang="zh-TW" altLang="en-US" dirty="0" smtClean="0"/>
              <a:t>參考文章</a:t>
            </a:r>
            <a:r>
              <a:rPr lang="en-US" altLang="zh-TW" dirty="0" smtClean="0"/>
              <a:t>:</a:t>
            </a:r>
            <a:r>
              <a:rPr lang="zh-TW" altLang="en-US" dirty="0" smtClean="0"/>
              <a:t> </a:t>
            </a:r>
            <a:r>
              <a:rPr lang="en-US" altLang="zh-TW" dirty="0" smtClean="0"/>
              <a:t>“</a:t>
            </a:r>
            <a:r>
              <a:rPr lang="zh-TW" altLang="en-US" dirty="0" smtClean="0"/>
              <a:t>醒醒吧，你不是 </a:t>
            </a:r>
            <a:r>
              <a:rPr lang="en-US" altLang="zh-TW" dirty="0" smtClean="0"/>
              <a:t>GOOGLE”</a:t>
            </a:r>
          </a:p>
          <a:p>
            <a:endParaRPr lang="en-US" dirty="0" smtClean="0"/>
          </a:p>
          <a:p>
            <a:r>
              <a:rPr lang="zh-TW" altLang="en-US" dirty="0" smtClean="0"/>
              <a:t>反向思考</a:t>
            </a:r>
            <a:r>
              <a:rPr lang="en-US" altLang="zh-TW" dirty="0" smtClean="0"/>
              <a:t>:</a:t>
            </a:r>
            <a:r>
              <a:rPr lang="zh-TW" altLang="en-US" dirty="0" smtClean="0"/>
              <a:t> 微服務的很多好處，其實不用真的做到微服務 </a:t>
            </a:r>
            <a:r>
              <a:rPr lang="en-US" altLang="zh-TW" dirty="0" smtClean="0"/>
              <a:t>(</a:t>
            </a:r>
            <a:r>
              <a:rPr lang="zh-TW" altLang="en-US" dirty="0" smtClean="0"/>
              <a:t>只要做到 </a:t>
            </a:r>
            <a:r>
              <a:rPr lang="en-US" altLang="zh-TW" dirty="0" smtClean="0"/>
              <a:t>SOA)</a:t>
            </a:r>
            <a:r>
              <a:rPr lang="zh-TW" altLang="en-US" dirty="0" smtClean="0"/>
              <a:t> 就可以享受的到。</a:t>
            </a:r>
            <a:endParaRPr lang="en-US" altLang="zh-TW" dirty="0" smtClean="0"/>
          </a:p>
          <a:p>
            <a:r>
              <a:rPr lang="zh-TW" altLang="en-US" dirty="0" smtClean="0"/>
              <a:t>例如</a:t>
            </a:r>
            <a:r>
              <a:rPr lang="en-US" altLang="zh-TW" dirty="0" smtClean="0"/>
              <a:t>:</a:t>
            </a:r>
            <a:r>
              <a:rPr lang="zh-TW" altLang="en-US" dirty="0" smtClean="0"/>
              <a:t> </a:t>
            </a:r>
            <a:r>
              <a:rPr lang="en-US" altLang="zh-TW" dirty="0" smtClean="0"/>
              <a:t>Stack Overflow </a:t>
            </a:r>
            <a:r>
              <a:rPr lang="zh-TW" altLang="en-US" dirty="0" smtClean="0"/>
              <a:t>就是一例</a:t>
            </a:r>
            <a:endParaRPr 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a:t>
            </a:fld>
            <a:endParaRPr lang="zh-TW" altLang="en-US"/>
          </a:p>
        </p:txBody>
      </p:sp>
    </p:spTree>
    <p:extLst>
      <p:ext uri="{BB962C8B-B14F-4D97-AF65-F5344CB8AC3E}">
        <p14:creationId xmlns:p14="http://schemas.microsoft.com/office/powerpoint/2010/main" val="1903201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Order Service consumes the Credit Reserved event, and changes the status of the order to OPEN.</a:t>
            </a:r>
            <a:endParaRPr lang="zh-TW" altLang="en-US" dirty="0" smtClean="0"/>
          </a:p>
          <a:p>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181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Data scale-out (with separate</a:t>
            </a:r>
            <a:r>
              <a:rPr lang="en-US" baseline="0" dirty="0" smtClean="0"/>
              <a:t> read / write mechanism)</a:t>
            </a:r>
            <a:endParaRPr 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085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81</a:t>
            </a:fld>
            <a:endParaRPr lang="zh-TW" altLang="en-US"/>
          </a:p>
        </p:txBody>
      </p:sp>
    </p:spTree>
    <p:extLst>
      <p:ext uri="{BB962C8B-B14F-4D97-AF65-F5344CB8AC3E}">
        <p14:creationId xmlns:p14="http://schemas.microsoft.com/office/powerpoint/2010/main" val="4139360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THINK: </a:t>
            </a:r>
            <a:r>
              <a:rPr lang="zh-TW" altLang="en-US" dirty="0" smtClean="0"/>
              <a:t>傳統的架構</a:t>
            </a:r>
            <a:r>
              <a:rPr lang="en-US" altLang="zh-TW" dirty="0" smtClean="0"/>
              <a:t>:</a:t>
            </a:r>
            <a:r>
              <a:rPr lang="zh-TW" altLang="en-US" dirty="0" smtClean="0"/>
              <a:t> </a:t>
            </a:r>
            <a:r>
              <a:rPr lang="en-US" altLang="zh-TW" dirty="0" smtClean="0"/>
              <a:t>WEB</a:t>
            </a:r>
            <a:r>
              <a:rPr lang="zh-TW" altLang="en-US" dirty="0" smtClean="0"/>
              <a:t> </a:t>
            </a:r>
            <a:r>
              <a:rPr lang="en-US" altLang="zh-TW" dirty="0" smtClean="0"/>
              <a:t>/</a:t>
            </a:r>
            <a:r>
              <a:rPr lang="zh-TW" altLang="en-US" dirty="0" smtClean="0"/>
              <a:t> </a:t>
            </a:r>
            <a:r>
              <a:rPr lang="en-US" altLang="zh-TW" dirty="0" smtClean="0"/>
              <a:t>AP</a:t>
            </a:r>
            <a:r>
              <a:rPr lang="zh-TW" altLang="en-US" dirty="0" smtClean="0"/>
              <a:t> </a:t>
            </a:r>
            <a:r>
              <a:rPr lang="en-US" altLang="zh-TW" dirty="0" smtClean="0"/>
              <a:t>/</a:t>
            </a:r>
            <a:r>
              <a:rPr lang="zh-TW" altLang="en-US" dirty="0" smtClean="0"/>
              <a:t> </a:t>
            </a:r>
            <a:r>
              <a:rPr lang="en-US" altLang="zh-TW" dirty="0" smtClean="0"/>
              <a:t>DB</a:t>
            </a:r>
            <a:r>
              <a:rPr lang="zh-TW" altLang="en-US" dirty="0" smtClean="0"/>
              <a:t> 是個合適的服務切割方式嗎</a:t>
            </a:r>
            <a:r>
              <a:rPr lang="en-US" altLang="zh-TW" dirty="0" smtClean="0"/>
              <a:t>?</a:t>
            </a:r>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a:t>
            </a:fld>
            <a:endParaRPr lang="zh-TW" altLang="en-US"/>
          </a:p>
        </p:txBody>
      </p:sp>
    </p:spTree>
    <p:extLst>
      <p:ext uri="{BB962C8B-B14F-4D97-AF65-F5344CB8AC3E}">
        <p14:creationId xmlns:p14="http://schemas.microsoft.com/office/powerpoint/2010/main" val="3455872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https://dotblogs.com.tw/hatelove/2016/05/24/181324</a:t>
            </a:r>
          </a:p>
          <a:p>
            <a:endParaRPr lang="en-US" dirty="0" smtClean="0"/>
          </a:p>
          <a:p>
            <a:r>
              <a:rPr lang="zh-TW" altLang="en-US" sz="1200" b="0" i="0" kern="1200" dirty="0" smtClean="0">
                <a:solidFill>
                  <a:schemeClr val="tx1"/>
                </a:solidFill>
                <a:effectLst/>
                <a:latin typeface="+mn-lt"/>
                <a:ea typeface="+mn-ea"/>
                <a:cs typeface="+mn-cs"/>
              </a:rPr>
              <a:t>如果在發生問題時才學習，也就是我們常見的 </a:t>
            </a:r>
            <a:r>
              <a:rPr lang="en-US" altLang="zh-TW" sz="1200" b="1" i="1" u="none" strike="noStrike" kern="1200" dirty="0" smtClean="0">
                <a:solidFill>
                  <a:schemeClr val="tx1"/>
                </a:solidFill>
                <a:effectLst/>
                <a:latin typeface="+mn-lt"/>
                <a:ea typeface="+mn-ea"/>
                <a:cs typeface="+mn-cs"/>
              </a:rPr>
              <a:t>SOD (stack overflow developer)</a:t>
            </a:r>
            <a:r>
              <a:rPr lang="zh-TW" altLang="en-US" sz="1200" b="0" i="0" kern="1200" dirty="0" smtClean="0">
                <a:solidFill>
                  <a:schemeClr val="tx1"/>
                </a:solidFill>
                <a:effectLst/>
                <a:latin typeface="+mn-lt"/>
                <a:ea typeface="+mn-ea"/>
                <a:cs typeface="+mn-cs"/>
              </a:rPr>
              <a:t>，在時程的壓力下，</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肯定是先求解決問題，而不是深入了解。即使你有興趣，你也沒時間再往深一點挖。所以他們常在</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發生問題時，上網找相當多相關的解決方式，接著沒有時間思考地 </a:t>
            </a:r>
            <a:r>
              <a:rPr lang="en-US" altLang="zh-TW" sz="1200" b="0" i="1" u="none" strike="noStrike" kern="1200" dirty="0" smtClean="0">
                <a:solidFill>
                  <a:schemeClr val="tx1"/>
                </a:solidFill>
                <a:effectLst/>
                <a:latin typeface="+mn-lt"/>
                <a:ea typeface="+mn-ea"/>
                <a:cs typeface="+mn-cs"/>
              </a:rPr>
              <a:t>trial and error</a:t>
            </a:r>
            <a:r>
              <a:rPr lang="zh-TW" altLang="en-US" sz="1200" b="0" i="0" kern="1200" dirty="0" smtClean="0">
                <a:solidFill>
                  <a:schemeClr val="tx1"/>
                </a:solidFill>
                <a:effectLst/>
                <a:latin typeface="+mn-lt"/>
                <a:ea typeface="+mn-ea"/>
                <a:cs typeface="+mn-cs"/>
              </a:rPr>
              <a:t>，哪一個範例</a:t>
            </a:r>
            <a:endParaRPr lang="en-US" altLang="zh-TW" sz="1200" b="0" i="0" kern="1200" dirty="0" smtClean="0">
              <a:solidFill>
                <a:schemeClr val="tx1"/>
              </a:solidFill>
              <a:effectLst/>
              <a:latin typeface="+mn-lt"/>
              <a:ea typeface="+mn-ea"/>
              <a:cs typeface="+mn-cs"/>
            </a:endParaRPr>
          </a:p>
          <a:p>
            <a:r>
              <a:rPr lang="zh-TW" altLang="en-US" sz="1200" b="0" i="0" kern="1200" dirty="0" smtClean="0">
                <a:solidFill>
                  <a:schemeClr val="tx1"/>
                </a:solidFill>
                <a:effectLst/>
                <a:latin typeface="+mn-lt"/>
                <a:ea typeface="+mn-ea"/>
                <a:cs typeface="+mn-cs"/>
              </a:rPr>
              <a:t>貼上去會動，用它就對了。</a:t>
            </a:r>
            <a:endParaRPr 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a:t>
            </a:fld>
            <a:endParaRPr lang="zh-TW" altLang="en-US"/>
          </a:p>
        </p:txBody>
      </p:sp>
    </p:spTree>
    <p:extLst>
      <p:ext uri="{BB962C8B-B14F-4D97-AF65-F5344CB8AC3E}">
        <p14:creationId xmlns:p14="http://schemas.microsoft.com/office/powerpoint/2010/main" val="2637758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小巧，專注，獨立自主</a:t>
            </a:r>
            <a:endParaRPr lang="en-US" altLang="zh-TW" dirty="0" smtClean="0"/>
          </a:p>
          <a:p>
            <a:r>
              <a:rPr lang="zh-TW" altLang="en-US" dirty="0" smtClean="0"/>
              <a:t>技術異質性，彈性，擴展性，容易部署，可替換性，組合性</a:t>
            </a:r>
            <a:endParaRPr lang="en-US" altLang="zh-TW" dirty="0" smtClean="0"/>
          </a:p>
          <a:p>
            <a:endParaRPr lang="en-US" dirty="0" smtClean="0"/>
          </a:p>
          <a:p>
            <a:r>
              <a:rPr lang="zh-TW" altLang="en-US" dirty="0" smtClean="0"/>
              <a:t>控制協調機制是關鍵 </a:t>
            </a:r>
            <a:r>
              <a:rPr lang="en-US" altLang="zh-TW" dirty="0" smtClean="0"/>
              <a:t>(</a:t>
            </a:r>
            <a:r>
              <a:rPr lang="zh-TW" altLang="en-US" dirty="0" smtClean="0"/>
              <a:t>頭盔</a:t>
            </a:r>
            <a:r>
              <a:rPr lang="en-US" altLang="zh-TW" dirty="0" smtClean="0"/>
              <a:t>)</a:t>
            </a:r>
            <a:endParaRPr 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a:t>
            </a:fld>
            <a:endParaRPr lang="zh-TW" altLang="en-US"/>
          </a:p>
        </p:txBody>
      </p:sp>
    </p:spTree>
    <p:extLst>
      <p:ext uri="{BB962C8B-B14F-4D97-AF65-F5344CB8AC3E}">
        <p14:creationId xmlns:p14="http://schemas.microsoft.com/office/powerpoint/2010/main" val="295733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https://www.hbrtaiwan.com/article_content_AR0006633.html?utm_source=facebook&amp;utm_medium=social&amp;utm_campaign=201802fb</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E1ABE5-D858-48A3-BD52-D48ED13BE262}"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54208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19</a:t>
            </a:fld>
            <a:endParaRPr lang="zh-TW" altLang="en-US"/>
          </a:p>
        </p:txBody>
      </p:sp>
    </p:spTree>
    <p:extLst>
      <p:ext uri="{BB962C8B-B14F-4D97-AF65-F5344CB8AC3E}">
        <p14:creationId xmlns:p14="http://schemas.microsoft.com/office/powerpoint/2010/main" val="3924461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21</a:t>
            </a:fld>
            <a:endParaRPr lang="zh-TW" altLang="en-US"/>
          </a:p>
        </p:txBody>
      </p:sp>
    </p:spTree>
    <p:extLst>
      <p:ext uri="{BB962C8B-B14F-4D97-AF65-F5344CB8AC3E}">
        <p14:creationId xmlns:p14="http://schemas.microsoft.com/office/powerpoint/2010/main" val="42312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5.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2018/2/16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2018/2/16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2018/2/16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normAutofit/>
          </a:bodyPr>
          <a:lstStyle>
            <a:lvl1pPr>
              <a:defRPr sz="3600">
                <a:latin typeface="微軟正黑體" panose="020B0604030504040204" pitchFamily="34" charset="-120"/>
                <a:ea typeface="微軟正黑體" panose="020B0604030504040204" pitchFamily="34" charset="-120"/>
              </a:defRPr>
            </a:lvl1pPr>
            <a:lvl2pPr>
              <a:defRPr sz="3200">
                <a:latin typeface="微軟正黑體" panose="020B0604030504040204" pitchFamily="34" charset="-120"/>
                <a:ea typeface="微軟正黑體" panose="020B0604030504040204" pitchFamily="34" charset="-120"/>
              </a:defRPr>
            </a:lvl2pPr>
            <a:lvl3pPr>
              <a:defRPr sz="2400">
                <a:latin typeface="微軟正黑體" panose="020B0604030504040204" pitchFamily="34" charset="-120"/>
                <a:ea typeface="微軟正黑體" panose="020B0604030504040204" pitchFamily="34" charset="-120"/>
              </a:defRPr>
            </a:lvl3pPr>
            <a:lvl4pPr>
              <a:defRPr sz="2400">
                <a:latin typeface="微軟正黑體" panose="020B0604030504040204" pitchFamily="34" charset="-120"/>
                <a:ea typeface="微軟正黑體" panose="020B0604030504040204" pitchFamily="34" charset="-120"/>
              </a:defRPr>
            </a:lvl4pPr>
            <a:lvl5pPr>
              <a:defRPr sz="2400">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2018/2/16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2018/2/16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2018/2/16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2018/2/16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13"/>
            <a:ext cx="12192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6" y="6119147"/>
            <a:ext cx="1253377"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438149" y="1993094"/>
            <a:ext cx="6585584"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438149" y="3852588"/>
            <a:ext cx="5708651"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150" y="5818913"/>
            <a:ext cx="2798665" cy="713573"/>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0062" y="5666673"/>
            <a:ext cx="3708567" cy="1018051"/>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23733" y="1304015"/>
            <a:ext cx="5168267" cy="3590993"/>
          </a:xfrm>
          <a:prstGeom prst="rect">
            <a:avLst/>
          </a:prstGeom>
        </p:spPr>
      </p:pic>
    </p:spTree>
    <p:extLst>
      <p:ext uri="{BB962C8B-B14F-4D97-AF65-F5344CB8AC3E}">
        <p14:creationId xmlns:p14="http://schemas.microsoft.com/office/powerpoint/2010/main" val="790654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450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2018/2/16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527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2077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7551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501" y="2881345"/>
            <a:ext cx="10010687" cy="1015663"/>
          </a:xfrm>
          <a:noFill/>
        </p:spPr>
        <p:txBody>
          <a:bodyPr wrap="square" tIns="91440" bIns="91440" anchor="t" anchorCtr="0">
            <a:spAutoFit/>
          </a:bodyPr>
          <a:lstStyle>
            <a:lvl1pPr>
              <a:defRPr sz="6000" spc="-99"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880951"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27250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726963"/>
            <a:ext cx="12192000" cy="1162178"/>
          </a:xfrm>
          <a:noFill/>
        </p:spPr>
        <p:txBody>
          <a:bodyPr wrap="square" tIns="91440" bIns="91440" anchor="t" anchorCtr="0">
            <a:spAutoFit/>
          </a:bodyPr>
          <a:lstStyle>
            <a:lvl1pPr>
              <a:defRPr sz="7058" spc="-99" baseline="0">
                <a:solidFill>
                  <a:schemeClr val="bg1"/>
                </a:solidFill>
              </a:defRPr>
            </a:lvl1pPr>
          </a:lstStyle>
          <a:p>
            <a:r>
              <a:rPr lang="en-US" dirty="0"/>
              <a:t>Section title</a:t>
            </a:r>
          </a:p>
        </p:txBody>
      </p:sp>
    </p:spTree>
    <p:extLst>
      <p:ext uri="{BB962C8B-B14F-4D97-AF65-F5344CB8AC3E}">
        <p14:creationId xmlns:p14="http://schemas.microsoft.com/office/powerpoint/2010/main" val="3889608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756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defTabSz="914400"/>
            <a:fld id="{B07EFE10-B13D-43B6-9F5E-D0DE056FAF9A}" type="datetimeFigureOut">
              <a:rPr lang="zh-TW" altLang="en-US" smtClean="0">
                <a:solidFill>
                  <a:srgbClr val="505050"/>
                </a:solidFill>
              </a:rPr>
              <a:pPr defTabSz="914400"/>
              <a:t>2018/2/16</a:t>
            </a:fld>
            <a:endParaRPr lang="zh-TW" altLang="en-US">
              <a:solidFill>
                <a:srgbClr val="505050"/>
              </a:solidFill>
            </a:endParaRPr>
          </a:p>
        </p:txBody>
      </p:sp>
      <p:sp>
        <p:nvSpPr>
          <p:cNvPr id="5" name="Footer Placeholder 4"/>
          <p:cNvSpPr>
            <a:spLocks noGrp="1"/>
          </p:cNvSpPr>
          <p:nvPr>
            <p:ph type="ftr" sz="quarter" idx="11"/>
          </p:nvPr>
        </p:nvSpPr>
        <p:spPr/>
        <p:txBody>
          <a:bodyPr/>
          <a:lstStyle/>
          <a:p>
            <a:pPr defTabSz="914400"/>
            <a:endParaRPr lang="zh-TW" altLang="en-US">
              <a:solidFill>
                <a:srgbClr val="505050"/>
              </a:solidFill>
            </a:endParaRPr>
          </a:p>
        </p:txBody>
      </p:sp>
      <p:sp>
        <p:nvSpPr>
          <p:cNvPr id="6" name="Slide Number Placeholder 5"/>
          <p:cNvSpPr>
            <a:spLocks noGrp="1"/>
          </p:cNvSpPr>
          <p:nvPr>
            <p:ph type="sldNum" sz="quarter" idx="12"/>
          </p:nvPr>
        </p:nvSpPr>
        <p:spPr/>
        <p:txBody>
          <a:bodyPr/>
          <a:lstStyle/>
          <a:p>
            <a:pPr defTabSz="914400"/>
            <a:fld id="{2E10309F-E144-4056-97F6-15FBBD99B0C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40440790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2055306"/>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latin typeface="微軟正黑體" panose="020B0604030504040204" pitchFamily="34" charset="-120"/>
                <a:ea typeface="微軟正黑體" panose="020B0604030504040204" pitchFamily="34" charset="-12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a:xfrm>
            <a:off x="465513" y="6459787"/>
            <a:ext cx="2618511" cy="365125"/>
          </a:xfrm>
        </p:spPr>
        <p:txBody>
          <a:bodyPr/>
          <a:lstStyle>
            <a:lvl1pPr algn="l">
              <a:defRPr>
                <a:latin typeface="微軟正黑體" panose="020B0604030504040204" pitchFamily="34" charset="-120"/>
                <a:ea typeface="微軟正黑體" panose="020B0604030504040204" pitchFamily="34" charset="-120"/>
              </a:defRPr>
            </a:lvl1pPr>
          </a:lstStyle>
          <a:p>
            <a:pPr defTabSz="914400"/>
            <a:fld id="{036662CF-C7B0-4E0D-A8EF-6C346E54F2F8}" type="datetimeFigureOut">
              <a:rPr lang="zh-TW" altLang="en-US" smtClean="0">
                <a:solidFill>
                  <a:srgbClr val="505050"/>
                </a:solidFill>
              </a:rPr>
              <a:pPr defTabSz="914400"/>
              <a:t>2018/2/16</a:t>
            </a:fld>
            <a:endParaRPr lang="zh-TW" altLang="en-US">
              <a:solidFill>
                <a:srgbClr val="505050"/>
              </a:solidFill>
            </a:endParaRP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pPr defTabSz="914400"/>
            <a:endParaRPr lang="zh-TW" altLang="en-US">
              <a:solidFill>
                <a:srgbClr val="6E3382"/>
              </a:solidFill>
            </a:endParaRPr>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pPr defTabSz="914400"/>
            <a:fld id="{6363B49B-A0C9-4CB9-A0F4-4D87265CD80D}" type="slidenum">
              <a:rPr lang="zh-TW" altLang="en-US" smtClean="0">
                <a:solidFill>
                  <a:srgbClr val="6E3382"/>
                </a:solidFill>
              </a:rPr>
              <a:pPr defTabSz="914400"/>
              <a:t>‹#›</a:t>
            </a:fld>
            <a:endParaRPr lang="zh-TW" altLang="en-US">
              <a:solidFill>
                <a:srgbClr val="6E3382"/>
              </a:solidFill>
            </a:endParaRPr>
          </a:p>
        </p:txBody>
      </p:sp>
    </p:spTree>
    <p:extLst>
      <p:ext uri="{BB962C8B-B14F-4D97-AF65-F5344CB8AC3E}">
        <p14:creationId xmlns:p14="http://schemas.microsoft.com/office/powerpoint/2010/main" val="1731355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4C11756-DD48-4316-98E0-242ECDDD964A}"/>
              </a:ext>
            </a:extLst>
          </p:cNvPr>
          <p:cNvSpPr>
            <a:spLocks noGrp="1"/>
          </p:cNvSpPr>
          <p:nvPr>
            <p:ph type="dt" sz="half" idx="10"/>
          </p:nvPr>
        </p:nvSpPr>
        <p:spPr/>
        <p:txBody>
          <a:bodyPr/>
          <a:lstStyle/>
          <a:p>
            <a:pPr defTabSz="914400"/>
            <a:fld id="{F7D7FE3A-1C1A-4388-9A79-B99737532644}" type="datetimeFigureOut">
              <a:rPr lang="zh-TW" altLang="en-US" smtClean="0">
                <a:solidFill>
                  <a:srgbClr val="505050"/>
                </a:solidFill>
              </a:rPr>
              <a:pPr defTabSz="914400"/>
              <a:t>2018/2/16</a:t>
            </a:fld>
            <a:endParaRPr lang="zh-TW" altLang="en-US">
              <a:solidFill>
                <a:srgbClr val="505050"/>
              </a:solidFill>
            </a:endParaRPr>
          </a:p>
        </p:txBody>
      </p:sp>
      <p:sp>
        <p:nvSpPr>
          <p:cNvPr id="3" name="頁尾版面配置區 2">
            <a:extLst>
              <a:ext uri="{FF2B5EF4-FFF2-40B4-BE49-F238E27FC236}">
                <a16:creationId xmlns:a16="http://schemas.microsoft.com/office/drawing/2014/main" id="{1BCB038C-4711-4114-A0E6-37E507EDA88D}"/>
              </a:ext>
            </a:extLst>
          </p:cNvPr>
          <p:cNvSpPr>
            <a:spLocks noGrp="1"/>
          </p:cNvSpPr>
          <p:nvPr>
            <p:ph type="ftr" sz="quarter" idx="11"/>
          </p:nvPr>
        </p:nvSpPr>
        <p:spPr/>
        <p:txBody>
          <a:bodyPr/>
          <a:lstStyle/>
          <a:p>
            <a:pPr defTabSz="914400"/>
            <a:endParaRPr lang="zh-TW" altLang="en-US">
              <a:solidFill>
                <a:srgbClr val="505050"/>
              </a:solidFill>
            </a:endParaRPr>
          </a:p>
        </p:txBody>
      </p:sp>
      <p:sp>
        <p:nvSpPr>
          <p:cNvPr id="4" name="投影片編號版面配置區 3">
            <a:extLst>
              <a:ext uri="{FF2B5EF4-FFF2-40B4-BE49-F238E27FC236}">
                <a16:creationId xmlns:a16="http://schemas.microsoft.com/office/drawing/2014/main" id="{D789CEFD-0212-4D12-8E3D-07A73DE56FBD}"/>
              </a:ext>
            </a:extLst>
          </p:cNvPr>
          <p:cNvSpPr>
            <a:spLocks noGrp="1"/>
          </p:cNvSpPr>
          <p:nvPr>
            <p:ph type="sldNum" sz="quarter" idx="12"/>
          </p:nvPr>
        </p:nvSpPr>
        <p:spPr/>
        <p:txBody>
          <a:bodyPr/>
          <a:lstStyle/>
          <a:p>
            <a:pPr defTabSz="914400"/>
            <a:fld id="{7EB89C61-5519-4056-8CB4-3762AF058A9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36116926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7EFE10-B13D-43B6-9F5E-D0DE056FAF9A}" type="datetimeFigureOut">
              <a:rPr kumimoji="0" lang="zh-TW"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2018/2/16</a:t>
            </a:fld>
            <a:endParaRPr kumimoji="0" lang="zh-TW"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10309F-E144-4056-97F6-15FBBD99B0CA}" type="slidenum">
              <a:rPr kumimoji="0" lang="zh-TW" alt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TW" alt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45087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2018/2/16</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408326"/>
            <a:ext cx="12183496"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75259" y="3853425"/>
            <a:ext cx="5826760"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82621" y="1248356"/>
            <a:ext cx="9000876" cy="5029485"/>
          </a:xfrm>
          <a:prstGeom prst="rect">
            <a:avLst/>
          </a:prstGeom>
        </p:spPr>
      </p:pic>
    </p:spTree>
    <p:extLst>
      <p:ext uri="{BB962C8B-B14F-4D97-AF65-F5344CB8AC3E}">
        <p14:creationId xmlns:p14="http://schemas.microsoft.com/office/powerpoint/2010/main" val="3381673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13"/>
            <a:ext cx="12192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6" y="6119147"/>
            <a:ext cx="1253377"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438149" y="1993094"/>
            <a:ext cx="6585584"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438149" y="3852588"/>
            <a:ext cx="5708651"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150" y="5818913"/>
            <a:ext cx="2798665" cy="713573"/>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0062" y="5666673"/>
            <a:ext cx="3708567" cy="1018051"/>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23733" y="1304015"/>
            <a:ext cx="5168267" cy="3590993"/>
          </a:xfrm>
          <a:prstGeom prst="rect">
            <a:avLst/>
          </a:prstGeom>
        </p:spPr>
      </p:pic>
    </p:spTree>
    <p:extLst>
      <p:ext uri="{BB962C8B-B14F-4D97-AF65-F5344CB8AC3E}">
        <p14:creationId xmlns:p14="http://schemas.microsoft.com/office/powerpoint/2010/main" val="1257311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0027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3644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70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3297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501" y="2881345"/>
            <a:ext cx="10010687" cy="1015663"/>
          </a:xfrm>
          <a:noFill/>
        </p:spPr>
        <p:txBody>
          <a:bodyPr wrap="square" tIns="91440" bIns="91440" anchor="t" anchorCtr="0">
            <a:spAutoFit/>
          </a:bodyPr>
          <a:lstStyle>
            <a:lvl1pPr>
              <a:defRPr sz="6000" spc="-99"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880951"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175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726963"/>
            <a:ext cx="12192000" cy="1162178"/>
          </a:xfrm>
          <a:noFill/>
        </p:spPr>
        <p:txBody>
          <a:bodyPr wrap="square" tIns="91440" bIns="91440" anchor="t" anchorCtr="0">
            <a:spAutoFit/>
          </a:bodyPr>
          <a:lstStyle>
            <a:lvl1pPr>
              <a:defRPr sz="7058" spc="-99" baseline="0">
                <a:solidFill>
                  <a:schemeClr val="bg1"/>
                </a:solidFill>
              </a:defRPr>
            </a:lvl1pPr>
          </a:lstStyle>
          <a:p>
            <a:r>
              <a:rPr lang="en-US" dirty="0"/>
              <a:t>Section title</a:t>
            </a:r>
          </a:p>
        </p:txBody>
      </p:sp>
    </p:spTree>
    <p:extLst>
      <p:ext uri="{BB962C8B-B14F-4D97-AF65-F5344CB8AC3E}">
        <p14:creationId xmlns:p14="http://schemas.microsoft.com/office/powerpoint/2010/main" val="1532622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733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408326"/>
            <a:ext cx="12183496"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75259" y="3853425"/>
            <a:ext cx="5826760"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82621" y="1248356"/>
            <a:ext cx="9000876" cy="5029485"/>
          </a:xfrm>
          <a:prstGeom prst="rect">
            <a:avLst/>
          </a:prstGeom>
        </p:spPr>
      </p:pic>
    </p:spTree>
    <p:extLst>
      <p:ext uri="{BB962C8B-B14F-4D97-AF65-F5344CB8AC3E}">
        <p14:creationId xmlns:p14="http://schemas.microsoft.com/office/powerpoint/2010/main" val="90977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2018/2/16</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defTabSz="914400"/>
            <a:fld id="{B07EFE10-B13D-43B6-9F5E-D0DE056FAF9A}" type="datetimeFigureOut">
              <a:rPr lang="zh-TW" altLang="en-US" smtClean="0">
                <a:solidFill>
                  <a:srgbClr val="505050"/>
                </a:solidFill>
              </a:rPr>
              <a:pPr defTabSz="914400"/>
              <a:t>2018/2/16</a:t>
            </a:fld>
            <a:endParaRPr lang="zh-TW" altLang="en-US">
              <a:solidFill>
                <a:srgbClr val="505050"/>
              </a:solidFill>
            </a:endParaRPr>
          </a:p>
        </p:txBody>
      </p:sp>
      <p:sp>
        <p:nvSpPr>
          <p:cNvPr id="5" name="Footer Placeholder 4"/>
          <p:cNvSpPr>
            <a:spLocks noGrp="1"/>
          </p:cNvSpPr>
          <p:nvPr>
            <p:ph type="ftr" sz="quarter" idx="11"/>
          </p:nvPr>
        </p:nvSpPr>
        <p:spPr/>
        <p:txBody>
          <a:bodyPr/>
          <a:lstStyle/>
          <a:p>
            <a:pPr defTabSz="914400"/>
            <a:endParaRPr lang="zh-TW" altLang="en-US">
              <a:solidFill>
                <a:srgbClr val="505050"/>
              </a:solidFill>
            </a:endParaRPr>
          </a:p>
        </p:txBody>
      </p:sp>
      <p:sp>
        <p:nvSpPr>
          <p:cNvPr id="6" name="Slide Number Placeholder 5"/>
          <p:cNvSpPr>
            <a:spLocks noGrp="1"/>
          </p:cNvSpPr>
          <p:nvPr>
            <p:ph type="sldNum" sz="quarter" idx="12"/>
          </p:nvPr>
        </p:nvSpPr>
        <p:spPr/>
        <p:txBody>
          <a:bodyPr/>
          <a:lstStyle/>
          <a:p>
            <a:pPr defTabSz="914400"/>
            <a:fld id="{2E10309F-E144-4056-97F6-15FBBD99B0C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423869312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2055306"/>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latin typeface="微軟正黑體" panose="020B0604030504040204" pitchFamily="34" charset="-120"/>
                <a:ea typeface="微軟正黑體" panose="020B0604030504040204" pitchFamily="34" charset="-12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a:xfrm>
            <a:off x="465513" y="6459787"/>
            <a:ext cx="2618511" cy="365125"/>
          </a:xfrm>
        </p:spPr>
        <p:txBody>
          <a:bodyPr/>
          <a:lstStyle>
            <a:lvl1pPr algn="l">
              <a:defRPr>
                <a:latin typeface="微軟正黑體" panose="020B0604030504040204" pitchFamily="34" charset="-120"/>
                <a:ea typeface="微軟正黑體" panose="020B0604030504040204" pitchFamily="34" charset="-120"/>
              </a:defRPr>
            </a:lvl1pPr>
          </a:lstStyle>
          <a:p>
            <a:pPr defTabSz="914400"/>
            <a:fld id="{036662CF-C7B0-4E0D-A8EF-6C346E54F2F8}" type="datetimeFigureOut">
              <a:rPr lang="zh-TW" altLang="en-US" smtClean="0">
                <a:solidFill>
                  <a:srgbClr val="505050"/>
                </a:solidFill>
              </a:rPr>
              <a:pPr defTabSz="914400"/>
              <a:t>2018/2/16</a:t>
            </a:fld>
            <a:endParaRPr lang="zh-TW" altLang="en-US">
              <a:solidFill>
                <a:srgbClr val="505050"/>
              </a:solidFill>
            </a:endParaRP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pPr defTabSz="914400"/>
            <a:endParaRPr lang="zh-TW" altLang="en-US">
              <a:solidFill>
                <a:srgbClr val="6E3382"/>
              </a:solidFill>
            </a:endParaRPr>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pPr defTabSz="914400"/>
            <a:fld id="{6363B49B-A0C9-4CB9-A0F4-4D87265CD80D}" type="slidenum">
              <a:rPr lang="zh-TW" altLang="en-US" smtClean="0">
                <a:solidFill>
                  <a:srgbClr val="6E3382"/>
                </a:solidFill>
              </a:rPr>
              <a:pPr defTabSz="914400"/>
              <a:t>‹#›</a:t>
            </a:fld>
            <a:endParaRPr lang="zh-TW" altLang="en-US">
              <a:solidFill>
                <a:srgbClr val="6E3382"/>
              </a:solidFill>
            </a:endParaRPr>
          </a:p>
        </p:txBody>
      </p:sp>
    </p:spTree>
    <p:extLst>
      <p:ext uri="{BB962C8B-B14F-4D97-AF65-F5344CB8AC3E}">
        <p14:creationId xmlns:p14="http://schemas.microsoft.com/office/powerpoint/2010/main" val="29665921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pPr defTabSz="914400"/>
            <a:fld id="{B07EFE10-B13D-43B6-9F5E-D0DE056FAF9A}" type="datetimeFigureOut">
              <a:rPr lang="zh-TW" altLang="en-US" smtClean="0">
                <a:solidFill>
                  <a:srgbClr val="505050"/>
                </a:solidFill>
              </a:rPr>
              <a:pPr defTabSz="914400"/>
              <a:t>2018/2/16</a:t>
            </a:fld>
            <a:endParaRPr lang="zh-TW" altLang="en-US">
              <a:solidFill>
                <a:srgbClr val="505050"/>
              </a:solidFill>
            </a:endParaRPr>
          </a:p>
        </p:txBody>
      </p:sp>
      <p:sp>
        <p:nvSpPr>
          <p:cNvPr id="4" name="Footer Placeholder 3"/>
          <p:cNvSpPr>
            <a:spLocks noGrp="1"/>
          </p:cNvSpPr>
          <p:nvPr>
            <p:ph type="ftr" sz="quarter" idx="11"/>
          </p:nvPr>
        </p:nvSpPr>
        <p:spPr/>
        <p:txBody>
          <a:bodyPr/>
          <a:lstStyle/>
          <a:p>
            <a:pPr defTabSz="914400"/>
            <a:endParaRPr lang="zh-TW" altLang="en-US">
              <a:solidFill>
                <a:srgbClr val="505050"/>
              </a:solidFill>
            </a:endParaRPr>
          </a:p>
        </p:txBody>
      </p:sp>
      <p:sp>
        <p:nvSpPr>
          <p:cNvPr id="5" name="Slide Number Placeholder 4"/>
          <p:cNvSpPr>
            <a:spLocks noGrp="1"/>
          </p:cNvSpPr>
          <p:nvPr>
            <p:ph type="sldNum" sz="quarter" idx="12"/>
          </p:nvPr>
        </p:nvSpPr>
        <p:spPr/>
        <p:txBody>
          <a:bodyPr/>
          <a:lstStyle/>
          <a:p>
            <a:pPr defTabSz="914400"/>
            <a:fld id="{2E10309F-E144-4056-97F6-15FBBD99B0C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2646701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4C11756-DD48-4316-98E0-242ECDDD964A}"/>
              </a:ext>
            </a:extLst>
          </p:cNvPr>
          <p:cNvSpPr>
            <a:spLocks noGrp="1"/>
          </p:cNvSpPr>
          <p:nvPr>
            <p:ph type="dt" sz="half" idx="10"/>
          </p:nvPr>
        </p:nvSpPr>
        <p:spPr/>
        <p:txBody>
          <a:bodyPr/>
          <a:lstStyle/>
          <a:p>
            <a:pPr defTabSz="914400"/>
            <a:fld id="{F7D7FE3A-1C1A-4388-9A79-B99737532644}" type="datetimeFigureOut">
              <a:rPr lang="zh-TW" altLang="en-US" smtClean="0">
                <a:solidFill>
                  <a:srgbClr val="505050"/>
                </a:solidFill>
              </a:rPr>
              <a:pPr defTabSz="914400"/>
              <a:t>2018/2/16</a:t>
            </a:fld>
            <a:endParaRPr lang="zh-TW" altLang="en-US">
              <a:solidFill>
                <a:srgbClr val="505050"/>
              </a:solidFill>
            </a:endParaRPr>
          </a:p>
        </p:txBody>
      </p:sp>
      <p:sp>
        <p:nvSpPr>
          <p:cNvPr id="3" name="頁尾版面配置區 2">
            <a:extLst>
              <a:ext uri="{FF2B5EF4-FFF2-40B4-BE49-F238E27FC236}">
                <a16:creationId xmlns:a16="http://schemas.microsoft.com/office/drawing/2014/main" id="{1BCB038C-4711-4114-A0E6-37E507EDA88D}"/>
              </a:ext>
            </a:extLst>
          </p:cNvPr>
          <p:cNvSpPr>
            <a:spLocks noGrp="1"/>
          </p:cNvSpPr>
          <p:nvPr>
            <p:ph type="ftr" sz="quarter" idx="11"/>
          </p:nvPr>
        </p:nvSpPr>
        <p:spPr/>
        <p:txBody>
          <a:bodyPr/>
          <a:lstStyle/>
          <a:p>
            <a:pPr defTabSz="914400"/>
            <a:endParaRPr lang="zh-TW" altLang="en-US">
              <a:solidFill>
                <a:srgbClr val="505050"/>
              </a:solidFill>
            </a:endParaRPr>
          </a:p>
        </p:txBody>
      </p:sp>
      <p:sp>
        <p:nvSpPr>
          <p:cNvPr id="4" name="投影片編號版面配置區 3">
            <a:extLst>
              <a:ext uri="{FF2B5EF4-FFF2-40B4-BE49-F238E27FC236}">
                <a16:creationId xmlns:a16="http://schemas.microsoft.com/office/drawing/2014/main" id="{D789CEFD-0212-4D12-8E3D-07A73DE56FBD}"/>
              </a:ext>
            </a:extLst>
          </p:cNvPr>
          <p:cNvSpPr>
            <a:spLocks noGrp="1"/>
          </p:cNvSpPr>
          <p:nvPr>
            <p:ph type="sldNum" sz="quarter" idx="12"/>
          </p:nvPr>
        </p:nvSpPr>
        <p:spPr/>
        <p:txBody>
          <a:bodyPr/>
          <a:lstStyle/>
          <a:p>
            <a:pPr defTabSz="914400"/>
            <a:fld id="{7EB89C61-5519-4056-8CB4-3762AF058A9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27897783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13"/>
            <a:ext cx="12192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6" y="6119147"/>
            <a:ext cx="1253377"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438149" y="1993094"/>
            <a:ext cx="6585584"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438149" y="3852588"/>
            <a:ext cx="5708651"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150" y="5818913"/>
            <a:ext cx="2798665" cy="713573"/>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60062" y="5666673"/>
            <a:ext cx="3708567" cy="1018051"/>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23733" y="1304015"/>
            <a:ext cx="5168267" cy="3590993"/>
          </a:xfrm>
          <a:prstGeom prst="rect">
            <a:avLst/>
          </a:prstGeom>
        </p:spPr>
      </p:pic>
    </p:spTree>
    <p:extLst>
      <p:ext uri="{BB962C8B-B14F-4D97-AF65-F5344CB8AC3E}">
        <p14:creationId xmlns:p14="http://schemas.microsoft.com/office/powerpoint/2010/main" val="3637930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105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1880387"/>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278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793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9555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501" y="2881345"/>
            <a:ext cx="10010687" cy="1015663"/>
          </a:xfrm>
          <a:noFill/>
        </p:spPr>
        <p:txBody>
          <a:bodyPr wrap="square" tIns="91440" bIns="91440" anchor="t" anchorCtr="0">
            <a:spAutoFit/>
          </a:bodyPr>
          <a:lstStyle>
            <a:lvl1pPr>
              <a:defRPr sz="6000" spc="-99"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880951"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4577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2018/2/16</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726963"/>
            <a:ext cx="12192000" cy="1162178"/>
          </a:xfrm>
          <a:noFill/>
        </p:spPr>
        <p:txBody>
          <a:bodyPr wrap="square" tIns="91440" bIns="91440" anchor="t" anchorCtr="0">
            <a:spAutoFit/>
          </a:bodyPr>
          <a:lstStyle>
            <a:lvl1pPr>
              <a:defRPr sz="7058" spc="-99" baseline="0">
                <a:solidFill>
                  <a:schemeClr val="bg1"/>
                </a:solidFill>
              </a:defRPr>
            </a:lvl1pPr>
          </a:lstStyle>
          <a:p>
            <a:r>
              <a:rPr lang="en-US" dirty="0"/>
              <a:t>Section title</a:t>
            </a:r>
          </a:p>
        </p:txBody>
      </p:sp>
    </p:spTree>
    <p:extLst>
      <p:ext uri="{BB962C8B-B14F-4D97-AF65-F5344CB8AC3E}">
        <p14:creationId xmlns:p14="http://schemas.microsoft.com/office/powerpoint/2010/main" val="697820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632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408326"/>
            <a:ext cx="12183496"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75259" y="3853425"/>
            <a:ext cx="5826760"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82621" y="1248356"/>
            <a:ext cx="9000876" cy="5029485"/>
          </a:xfrm>
          <a:prstGeom prst="rect">
            <a:avLst/>
          </a:prstGeom>
        </p:spPr>
      </p:pic>
    </p:spTree>
    <p:extLst>
      <p:ext uri="{BB962C8B-B14F-4D97-AF65-F5344CB8AC3E}">
        <p14:creationId xmlns:p14="http://schemas.microsoft.com/office/powerpoint/2010/main" val="3992086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pPr defTabSz="914400"/>
            <a:fld id="{B07EFE10-B13D-43B6-9F5E-D0DE056FAF9A}" type="datetimeFigureOut">
              <a:rPr lang="zh-TW" altLang="en-US" smtClean="0">
                <a:solidFill>
                  <a:srgbClr val="505050"/>
                </a:solidFill>
              </a:rPr>
              <a:pPr defTabSz="914400"/>
              <a:t>2018/2/16</a:t>
            </a:fld>
            <a:endParaRPr lang="zh-TW" altLang="en-US">
              <a:solidFill>
                <a:srgbClr val="505050"/>
              </a:solidFill>
            </a:endParaRPr>
          </a:p>
        </p:txBody>
      </p:sp>
      <p:sp>
        <p:nvSpPr>
          <p:cNvPr id="5" name="Footer Placeholder 4"/>
          <p:cNvSpPr>
            <a:spLocks noGrp="1"/>
          </p:cNvSpPr>
          <p:nvPr>
            <p:ph type="ftr" sz="quarter" idx="11"/>
          </p:nvPr>
        </p:nvSpPr>
        <p:spPr/>
        <p:txBody>
          <a:bodyPr/>
          <a:lstStyle/>
          <a:p>
            <a:pPr defTabSz="914400"/>
            <a:endParaRPr lang="zh-TW" altLang="en-US">
              <a:solidFill>
                <a:srgbClr val="505050"/>
              </a:solidFill>
            </a:endParaRPr>
          </a:p>
        </p:txBody>
      </p:sp>
      <p:sp>
        <p:nvSpPr>
          <p:cNvPr id="6" name="Slide Number Placeholder 5"/>
          <p:cNvSpPr>
            <a:spLocks noGrp="1"/>
          </p:cNvSpPr>
          <p:nvPr>
            <p:ph type="sldNum" sz="quarter" idx="12"/>
          </p:nvPr>
        </p:nvSpPr>
        <p:spPr/>
        <p:txBody>
          <a:bodyPr/>
          <a:lstStyle/>
          <a:p>
            <a:pPr defTabSz="914400"/>
            <a:fld id="{2E10309F-E144-4056-97F6-15FBBD99B0C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41047877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27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2055306"/>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latin typeface="微軟正黑體" panose="020B0604030504040204" pitchFamily="34" charset="-120"/>
                <a:ea typeface="微軟正黑體" panose="020B0604030504040204" pitchFamily="34" charset="-12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a:xfrm>
            <a:off x="465513" y="6459787"/>
            <a:ext cx="2618511" cy="365125"/>
          </a:xfrm>
        </p:spPr>
        <p:txBody>
          <a:bodyPr/>
          <a:lstStyle>
            <a:lvl1pPr algn="l">
              <a:defRPr>
                <a:latin typeface="微軟正黑體" panose="020B0604030504040204" pitchFamily="34" charset="-120"/>
                <a:ea typeface="微軟正黑體" panose="020B0604030504040204" pitchFamily="34" charset="-120"/>
              </a:defRPr>
            </a:lvl1pPr>
          </a:lstStyle>
          <a:p>
            <a:pPr defTabSz="914400"/>
            <a:fld id="{036662CF-C7B0-4E0D-A8EF-6C346E54F2F8}" type="datetimeFigureOut">
              <a:rPr lang="zh-TW" altLang="en-US" smtClean="0">
                <a:solidFill>
                  <a:srgbClr val="505050"/>
                </a:solidFill>
              </a:rPr>
              <a:pPr defTabSz="914400"/>
              <a:t>2018/2/16</a:t>
            </a:fld>
            <a:endParaRPr lang="zh-TW" altLang="en-US">
              <a:solidFill>
                <a:srgbClr val="505050"/>
              </a:solidFill>
            </a:endParaRPr>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pPr defTabSz="914400"/>
            <a:endParaRPr lang="zh-TW" altLang="en-US">
              <a:solidFill>
                <a:srgbClr val="6E3382"/>
              </a:solidFill>
            </a:endParaRPr>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pPr defTabSz="914400"/>
            <a:fld id="{6363B49B-A0C9-4CB9-A0F4-4D87265CD80D}" type="slidenum">
              <a:rPr lang="zh-TW" altLang="en-US" smtClean="0">
                <a:solidFill>
                  <a:srgbClr val="6E3382"/>
                </a:solidFill>
              </a:rPr>
              <a:pPr defTabSz="914400"/>
              <a:t>‹#›</a:t>
            </a:fld>
            <a:endParaRPr lang="zh-TW" altLang="en-US">
              <a:solidFill>
                <a:srgbClr val="6E3382"/>
              </a:solidFill>
            </a:endParaRPr>
          </a:p>
        </p:txBody>
      </p:sp>
    </p:spTree>
    <p:extLst>
      <p:ext uri="{BB962C8B-B14F-4D97-AF65-F5344CB8AC3E}">
        <p14:creationId xmlns:p14="http://schemas.microsoft.com/office/powerpoint/2010/main" val="12419760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pPr defTabSz="914400"/>
            <a:fld id="{B07EFE10-B13D-43B6-9F5E-D0DE056FAF9A}" type="datetimeFigureOut">
              <a:rPr lang="zh-TW" altLang="en-US" smtClean="0">
                <a:solidFill>
                  <a:srgbClr val="505050"/>
                </a:solidFill>
              </a:rPr>
              <a:pPr defTabSz="914400"/>
              <a:t>2018/2/16</a:t>
            </a:fld>
            <a:endParaRPr lang="zh-TW" altLang="en-US">
              <a:solidFill>
                <a:srgbClr val="505050"/>
              </a:solidFill>
            </a:endParaRPr>
          </a:p>
        </p:txBody>
      </p:sp>
      <p:sp>
        <p:nvSpPr>
          <p:cNvPr id="4" name="Footer Placeholder 3"/>
          <p:cNvSpPr>
            <a:spLocks noGrp="1"/>
          </p:cNvSpPr>
          <p:nvPr>
            <p:ph type="ftr" sz="quarter" idx="11"/>
          </p:nvPr>
        </p:nvSpPr>
        <p:spPr/>
        <p:txBody>
          <a:bodyPr/>
          <a:lstStyle/>
          <a:p>
            <a:pPr defTabSz="914400"/>
            <a:endParaRPr lang="zh-TW" altLang="en-US">
              <a:solidFill>
                <a:srgbClr val="505050"/>
              </a:solidFill>
            </a:endParaRPr>
          </a:p>
        </p:txBody>
      </p:sp>
      <p:sp>
        <p:nvSpPr>
          <p:cNvPr id="5" name="Slide Number Placeholder 4"/>
          <p:cNvSpPr>
            <a:spLocks noGrp="1"/>
          </p:cNvSpPr>
          <p:nvPr>
            <p:ph type="sldNum" sz="quarter" idx="12"/>
          </p:nvPr>
        </p:nvSpPr>
        <p:spPr/>
        <p:txBody>
          <a:bodyPr/>
          <a:lstStyle/>
          <a:p>
            <a:pPr defTabSz="914400"/>
            <a:fld id="{2E10309F-E144-4056-97F6-15FBBD99B0C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2759597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4C11756-DD48-4316-98E0-242ECDDD964A}"/>
              </a:ext>
            </a:extLst>
          </p:cNvPr>
          <p:cNvSpPr>
            <a:spLocks noGrp="1"/>
          </p:cNvSpPr>
          <p:nvPr>
            <p:ph type="dt" sz="half" idx="10"/>
          </p:nvPr>
        </p:nvSpPr>
        <p:spPr/>
        <p:txBody>
          <a:bodyPr/>
          <a:lstStyle/>
          <a:p>
            <a:pPr defTabSz="914400"/>
            <a:fld id="{F7D7FE3A-1C1A-4388-9A79-B99737532644}" type="datetimeFigureOut">
              <a:rPr lang="zh-TW" altLang="en-US" smtClean="0">
                <a:solidFill>
                  <a:srgbClr val="505050"/>
                </a:solidFill>
              </a:rPr>
              <a:pPr defTabSz="914400"/>
              <a:t>2018/2/16</a:t>
            </a:fld>
            <a:endParaRPr lang="zh-TW" altLang="en-US">
              <a:solidFill>
                <a:srgbClr val="505050"/>
              </a:solidFill>
            </a:endParaRPr>
          </a:p>
        </p:txBody>
      </p:sp>
      <p:sp>
        <p:nvSpPr>
          <p:cNvPr id="3" name="頁尾版面配置區 2">
            <a:extLst>
              <a:ext uri="{FF2B5EF4-FFF2-40B4-BE49-F238E27FC236}">
                <a16:creationId xmlns:a16="http://schemas.microsoft.com/office/drawing/2014/main" id="{1BCB038C-4711-4114-A0E6-37E507EDA88D}"/>
              </a:ext>
            </a:extLst>
          </p:cNvPr>
          <p:cNvSpPr>
            <a:spLocks noGrp="1"/>
          </p:cNvSpPr>
          <p:nvPr>
            <p:ph type="ftr" sz="quarter" idx="11"/>
          </p:nvPr>
        </p:nvSpPr>
        <p:spPr/>
        <p:txBody>
          <a:bodyPr/>
          <a:lstStyle/>
          <a:p>
            <a:pPr defTabSz="914400"/>
            <a:endParaRPr lang="zh-TW" altLang="en-US">
              <a:solidFill>
                <a:srgbClr val="505050"/>
              </a:solidFill>
            </a:endParaRPr>
          </a:p>
        </p:txBody>
      </p:sp>
      <p:sp>
        <p:nvSpPr>
          <p:cNvPr id="4" name="投影片編號版面配置區 3">
            <a:extLst>
              <a:ext uri="{FF2B5EF4-FFF2-40B4-BE49-F238E27FC236}">
                <a16:creationId xmlns:a16="http://schemas.microsoft.com/office/drawing/2014/main" id="{D789CEFD-0212-4D12-8E3D-07A73DE56FBD}"/>
              </a:ext>
            </a:extLst>
          </p:cNvPr>
          <p:cNvSpPr>
            <a:spLocks noGrp="1"/>
          </p:cNvSpPr>
          <p:nvPr>
            <p:ph type="sldNum" sz="quarter" idx="12"/>
          </p:nvPr>
        </p:nvSpPr>
        <p:spPr/>
        <p:txBody>
          <a:bodyPr/>
          <a:lstStyle/>
          <a:p>
            <a:pPr defTabSz="914400"/>
            <a:fld id="{7EB89C61-5519-4056-8CB4-3762AF058A9A}" type="slidenum">
              <a:rPr lang="zh-TW" altLang="en-US" smtClean="0">
                <a:solidFill>
                  <a:srgbClr val="505050"/>
                </a:solidFill>
              </a:rPr>
              <a:pPr defTabSz="914400"/>
              <a:t>‹#›</a:t>
            </a:fld>
            <a:endParaRPr lang="zh-TW" altLang="en-US">
              <a:solidFill>
                <a:srgbClr val="505050"/>
              </a:solidFill>
            </a:endParaRPr>
          </a:p>
        </p:txBody>
      </p:sp>
    </p:spTree>
    <p:extLst>
      <p:ext uri="{BB962C8B-B14F-4D97-AF65-F5344CB8AC3E}">
        <p14:creationId xmlns:p14="http://schemas.microsoft.com/office/powerpoint/2010/main" val="1377813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6" Type="http://schemas.openxmlformats.org/officeDocument/2006/relationships/image" Target="../media/image7.png"/><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6.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image" Target="../media/image7.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image" Target="../media/image6.png"/><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2" Type="http://schemas.openxmlformats.org/officeDocument/2006/relationships/slideLayout" Target="../slideLayouts/slideLayout85.xml"/><Relationship Id="rId16" Type="http://schemas.openxmlformats.org/officeDocument/2006/relationships/image" Target="../media/image7.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image" Target="../media/image6.png"/><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2018/2/16</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4" y="1189179"/>
            <a:ext cx="11653521" cy="20553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12370909" y="-217"/>
            <a:ext cx="935478" cy="5654620"/>
            <a:chOff x="12618967" y="-222"/>
            <a:chExt cx="954234" cy="5767188"/>
          </a:xfrm>
        </p:grpSpPr>
        <p:grpSp>
          <p:nvGrpSpPr>
            <p:cNvPr id="18" name="Group 17"/>
            <p:cNvGrpSpPr/>
            <p:nvPr userDrawn="1"/>
          </p:nvGrpSpPr>
          <p:grpSpPr>
            <a:xfrm>
              <a:off x="12618967" y="-222"/>
              <a:ext cx="954234" cy="5767188"/>
              <a:chOff x="12618967" y="-222"/>
              <a:chExt cx="954234" cy="5767188"/>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Yellow</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Teal</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G:130 B:114</a:t>
                  </a:r>
                </a:p>
              </p:txBody>
            </p:sp>
          </p:grpSp>
          <p:sp>
            <p:nvSpPr>
              <p:cNvPr id="28" name="TextBox 27"/>
              <p:cNvSpPr txBox="1"/>
              <p:nvPr userDrawn="1"/>
            </p:nvSpPr>
            <p:spPr>
              <a:xfrm rot="5400000">
                <a:off x="12987813" y="258333"/>
                <a:ext cx="843944"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3" y="6297434"/>
            <a:ext cx="12192003" cy="560567"/>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416658170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8" r:id="rId9"/>
    <p:sldLayoutId id="2147483909" r:id="rId10"/>
    <p:sldLayoutId id="2147483911" r:id="rId11"/>
    <p:sldLayoutId id="2147483926" r:id="rId12"/>
    <p:sldLayoutId id="2147483927" r:id="rId13"/>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pos="562">
          <p15:clr>
            <a:srgbClr val="5ACBF0"/>
          </p15:clr>
        </p15:guide>
        <p15:guide id="4" pos="994">
          <p15:clr>
            <a:srgbClr val="5ACBF0"/>
          </p15:clr>
        </p15:guide>
        <p15:guide id="5" pos="1426">
          <p15:clr>
            <a:srgbClr val="5ACBF0"/>
          </p15:clr>
        </p15:guide>
        <p15:guide id="6" pos="1858">
          <p15:clr>
            <a:srgbClr val="5ACBF0"/>
          </p15:clr>
        </p15:guide>
        <p15:guide id="7" pos="2290">
          <p15:clr>
            <a:srgbClr val="5ACBF0"/>
          </p15:clr>
        </p15:guide>
        <p15:guide id="8" pos="2722">
          <p15:clr>
            <a:srgbClr val="5ACBF0"/>
          </p15:clr>
        </p15:guide>
        <p15:guide id="9" pos="3154">
          <p15:clr>
            <a:srgbClr val="5ACBF0"/>
          </p15:clr>
        </p15:guide>
        <p15:guide id="10" pos="3586">
          <p15:clr>
            <a:srgbClr val="5ACBF0"/>
          </p15:clr>
        </p15:guide>
        <p15:guide id="11" pos="4018">
          <p15:clr>
            <a:srgbClr val="5ACBF0"/>
          </p15:clr>
        </p15:guide>
        <p15:guide id="12" pos="4450">
          <p15:clr>
            <a:srgbClr val="5ACBF0"/>
          </p15:clr>
        </p15:guide>
        <p15:guide id="13" pos="4882">
          <p15:clr>
            <a:srgbClr val="5ACBF0"/>
          </p15:clr>
        </p15:guide>
        <p15:guide id="14" pos="5314">
          <p15:clr>
            <a:srgbClr val="5ACBF0"/>
          </p15:clr>
        </p15:guide>
        <p15:guide id="15" pos="5746">
          <p15:clr>
            <a:srgbClr val="5ACBF0"/>
          </p15:clr>
        </p15:guide>
        <p15:guide id="16" pos="216">
          <p15:clr>
            <a:srgbClr val="C35EA4"/>
          </p15:clr>
        </p15:guide>
        <p15:guide id="17" pos="566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4" y="1189179"/>
            <a:ext cx="11653521" cy="20553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12370909" y="-217"/>
            <a:ext cx="935478" cy="5654620"/>
            <a:chOff x="12618967" y="-222"/>
            <a:chExt cx="954234" cy="5767188"/>
          </a:xfrm>
        </p:grpSpPr>
        <p:grpSp>
          <p:nvGrpSpPr>
            <p:cNvPr id="18" name="Group 17"/>
            <p:cNvGrpSpPr/>
            <p:nvPr userDrawn="1"/>
          </p:nvGrpSpPr>
          <p:grpSpPr>
            <a:xfrm>
              <a:off x="12618967" y="-222"/>
              <a:ext cx="954234" cy="5767188"/>
              <a:chOff x="12618967" y="-222"/>
              <a:chExt cx="954234" cy="5767188"/>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Yellow</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Teal</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G:130 B:114</a:t>
                  </a:r>
                </a:p>
              </p:txBody>
            </p:sp>
          </p:grpSp>
          <p:sp>
            <p:nvSpPr>
              <p:cNvPr id="28" name="TextBox 27"/>
              <p:cNvSpPr txBox="1"/>
              <p:nvPr userDrawn="1"/>
            </p:nvSpPr>
            <p:spPr>
              <a:xfrm rot="5400000">
                <a:off x="12987813" y="258333"/>
                <a:ext cx="843944"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3" y="6297434"/>
            <a:ext cx="12192003" cy="560567"/>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1077042179"/>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pos="562">
          <p15:clr>
            <a:srgbClr val="5ACBF0"/>
          </p15:clr>
        </p15:guide>
        <p15:guide id="4" pos="994">
          <p15:clr>
            <a:srgbClr val="5ACBF0"/>
          </p15:clr>
        </p15:guide>
        <p15:guide id="5" pos="1426">
          <p15:clr>
            <a:srgbClr val="5ACBF0"/>
          </p15:clr>
        </p15:guide>
        <p15:guide id="6" pos="1858">
          <p15:clr>
            <a:srgbClr val="5ACBF0"/>
          </p15:clr>
        </p15:guide>
        <p15:guide id="7" pos="2290">
          <p15:clr>
            <a:srgbClr val="5ACBF0"/>
          </p15:clr>
        </p15:guide>
        <p15:guide id="8" pos="2722">
          <p15:clr>
            <a:srgbClr val="5ACBF0"/>
          </p15:clr>
        </p15:guide>
        <p15:guide id="9" pos="3154">
          <p15:clr>
            <a:srgbClr val="5ACBF0"/>
          </p15:clr>
        </p15:guide>
        <p15:guide id="10" pos="3586">
          <p15:clr>
            <a:srgbClr val="5ACBF0"/>
          </p15:clr>
        </p15:guide>
        <p15:guide id="11" pos="4018">
          <p15:clr>
            <a:srgbClr val="5ACBF0"/>
          </p15:clr>
        </p15:guide>
        <p15:guide id="12" pos="4450">
          <p15:clr>
            <a:srgbClr val="5ACBF0"/>
          </p15:clr>
        </p15:guide>
        <p15:guide id="13" pos="4882">
          <p15:clr>
            <a:srgbClr val="5ACBF0"/>
          </p15:clr>
        </p15:guide>
        <p15:guide id="14" pos="5314">
          <p15:clr>
            <a:srgbClr val="5ACBF0"/>
          </p15:clr>
        </p15:guide>
        <p15:guide id="15" pos="5746">
          <p15:clr>
            <a:srgbClr val="5ACBF0"/>
          </p15:clr>
        </p15:guide>
        <p15:guide id="16" pos="216">
          <p15:clr>
            <a:srgbClr val="C35EA4"/>
          </p15:clr>
        </p15:guide>
        <p15:guide id="17" pos="566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4" y="1189179"/>
            <a:ext cx="11653521" cy="20553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12370909" y="-217"/>
            <a:ext cx="935478" cy="5654620"/>
            <a:chOff x="12618967" y="-222"/>
            <a:chExt cx="954234" cy="5767188"/>
          </a:xfrm>
        </p:grpSpPr>
        <p:grpSp>
          <p:nvGrpSpPr>
            <p:cNvPr id="18" name="Group 17"/>
            <p:cNvGrpSpPr/>
            <p:nvPr userDrawn="1"/>
          </p:nvGrpSpPr>
          <p:grpSpPr>
            <a:xfrm>
              <a:off x="12618967" y="-222"/>
              <a:ext cx="954234" cy="5767188"/>
              <a:chOff x="12618967" y="-222"/>
              <a:chExt cx="954234" cy="5767188"/>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Yellow</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Teal</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G:130 B:114</a:t>
                  </a:r>
                </a:p>
              </p:txBody>
            </p:sp>
          </p:grpSp>
          <p:sp>
            <p:nvSpPr>
              <p:cNvPr id="28" name="TextBox 27"/>
              <p:cNvSpPr txBox="1"/>
              <p:nvPr userDrawn="1"/>
            </p:nvSpPr>
            <p:spPr>
              <a:xfrm rot="5400000">
                <a:off x="12987813" y="258333"/>
                <a:ext cx="843944"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3"/>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080" rtl="0" eaLnBrk="1" fontAlgn="base" latinLnBrk="0" hangingPunct="1">
                <a:lnSpc>
                  <a:spcPct val="100000"/>
                </a:lnSpc>
                <a:spcBef>
                  <a:spcPct val="0"/>
                </a:spcBef>
                <a:spcAft>
                  <a:spcPct val="0"/>
                </a:spcAft>
                <a:buClrTx/>
                <a:buSzTx/>
                <a:buFontTx/>
                <a:buNone/>
                <a:tabLst/>
                <a:defRPr/>
              </a:pPr>
              <a:r>
                <a:rPr kumimoji="0" lang="en-US" sz="491"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3" y="6297434"/>
            <a:ext cx="12192003" cy="560567"/>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zh-TW" altLang="en-US" sz="2400" b="0" i="0" u="none" strike="noStrike" kern="1200" cap="none" spc="0" normalizeH="0" baseline="0" noProof="0" dirty="0" err="1">
                <a:ln>
                  <a:noFill/>
                </a:ln>
                <a:solidFill>
                  <a:srgbClr val="002E77"/>
                </a:solidFill>
                <a:effectLst/>
                <a:uLnTx/>
                <a:uFillTx/>
                <a:latin typeface="Segoe UI"/>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407813516"/>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pos="562">
          <p15:clr>
            <a:srgbClr val="5ACBF0"/>
          </p15:clr>
        </p15:guide>
        <p15:guide id="4" pos="994">
          <p15:clr>
            <a:srgbClr val="5ACBF0"/>
          </p15:clr>
        </p15:guide>
        <p15:guide id="5" pos="1426">
          <p15:clr>
            <a:srgbClr val="5ACBF0"/>
          </p15:clr>
        </p15:guide>
        <p15:guide id="6" pos="1858">
          <p15:clr>
            <a:srgbClr val="5ACBF0"/>
          </p15:clr>
        </p15:guide>
        <p15:guide id="7" pos="2290">
          <p15:clr>
            <a:srgbClr val="5ACBF0"/>
          </p15:clr>
        </p15:guide>
        <p15:guide id="8" pos="2722">
          <p15:clr>
            <a:srgbClr val="5ACBF0"/>
          </p15:clr>
        </p15:guide>
        <p15:guide id="9" pos="3154">
          <p15:clr>
            <a:srgbClr val="5ACBF0"/>
          </p15:clr>
        </p15:guide>
        <p15:guide id="10" pos="3586">
          <p15:clr>
            <a:srgbClr val="5ACBF0"/>
          </p15:clr>
        </p15:guide>
        <p15:guide id="11" pos="4018">
          <p15:clr>
            <a:srgbClr val="5ACBF0"/>
          </p15:clr>
        </p15:guide>
        <p15:guide id="12" pos="4450">
          <p15:clr>
            <a:srgbClr val="5ACBF0"/>
          </p15:clr>
        </p15:guide>
        <p15:guide id="13" pos="4882">
          <p15:clr>
            <a:srgbClr val="5ACBF0"/>
          </p15:clr>
        </p15:guide>
        <p15:guide id="14" pos="5314">
          <p15:clr>
            <a:srgbClr val="5ACBF0"/>
          </p15:clr>
        </p15:guide>
        <p15:guide id="15" pos="5746">
          <p15:clr>
            <a:srgbClr val="5ACBF0"/>
          </p15:clr>
        </p15:guide>
        <p15:guide id="16" pos="216">
          <p15:clr>
            <a:srgbClr val="C35EA4"/>
          </p15:clr>
        </p15:guide>
        <p15:guide id="17" pos="566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ideo" Target="https://www.youtube.com/embed/zyctxH9Dslg"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Eopgfzfsi7Q" TargetMode="Externa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martinfowler.com/bliki/images/microservice-verdict/productivity.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read01.com/7O7eko.html"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www.neucloud.cn/article/weipinhui-take-you-to-understand-the-architect-Native-Cloud-1316.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dockone.io/article/39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ruddyblog.wordpress.com/2017/10/27/%E7%9C%8B%E8%A6%8B%E5%85%A8%E8%B2%8C/"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6.png"/><Relationship Id="rId7" Type="http://schemas.openxmlformats.org/officeDocument/2006/relationships/diagramQuickStyle" Target="../diagrams/quickStyle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8.jpeg"/><Relationship Id="rId4" Type="http://schemas.openxmlformats.org/officeDocument/2006/relationships/image" Target="../media/image27.png"/><Relationship Id="rId9" Type="http://schemas.microsoft.com/office/2007/relationships/diagramDrawing" Target="../diagrams/drawing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zh.wikipedia.org/wiki/%E6%95%B0%E6%8D%AE%E5%BA%93%E8%A7%84%E8%8C%83%E5%8C%96"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www.hollischuang.com/archives/666"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nginx.com/blog/event-driven-data-management-microservices/"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blog.christianposta.com/microservices/the-hardest-part-about-microservices-data/" TargetMode="External"/><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 Id="rId4" Type="http://schemas.openxmlformats.org/officeDocument/2006/relationships/hyperlink" Target="https://docs.mongodb.com/v3.0/tutorial/choose-a-shard-key"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docs.mongodb.com/v3.0/tutorial/choose-a-shard-key/"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hyperlink" Target="http://columns.chicken-house.ne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r"/>
            <a:r>
              <a:rPr lang="en-US" altLang="zh-TW" sz="5400" b="1" dirty="0" smtClean="0">
                <a:latin typeface="微軟正黑體" panose="020B0604030504040204" pitchFamily="34" charset="-120"/>
                <a:ea typeface="微軟正黑體" panose="020B0604030504040204" pitchFamily="34" charset="-120"/>
              </a:rPr>
              <a:t>91APP </a:t>
            </a:r>
            <a:r>
              <a:rPr lang="zh-TW" altLang="en-US" sz="5400" b="1" dirty="0" smtClean="0">
                <a:latin typeface="微軟正黑體" panose="020B0604030504040204" pitchFamily="34" charset="-120"/>
                <a:ea typeface="微軟正黑體" panose="020B0604030504040204" pitchFamily="34" charset="-120"/>
              </a:rPr>
              <a:t>經驗分享</a:t>
            </a:r>
            <a:r>
              <a:rPr lang="en-US" altLang="zh-TW" sz="5400" b="1" dirty="0" smtClean="0">
                <a:latin typeface="微軟正黑體" panose="020B0604030504040204" pitchFamily="34" charset="-120"/>
                <a:ea typeface="微軟正黑體" panose="020B0604030504040204" pitchFamily="34" charset="-120"/>
              </a:rPr>
              <a:t>:</a:t>
            </a:r>
            <a:br>
              <a:rPr lang="en-US" altLang="zh-TW" sz="5400" b="1" dirty="0" smtClean="0">
                <a:latin typeface="微軟正黑體" panose="020B0604030504040204" pitchFamily="34" charset="-120"/>
                <a:ea typeface="微軟正黑體" panose="020B0604030504040204" pitchFamily="34" charset="-120"/>
              </a:rPr>
            </a:br>
            <a:r>
              <a:rPr lang="en-US" altLang="zh-TW" sz="5400" b="1" dirty="0" smtClean="0">
                <a:latin typeface="微軟正黑體" panose="020B0604030504040204" pitchFamily="34" charset="-120"/>
                <a:ea typeface="微軟正黑體" panose="020B0604030504040204" pitchFamily="34" charset="-120"/>
              </a:rPr>
              <a:t/>
            </a:r>
            <a:br>
              <a:rPr lang="en-US" altLang="zh-TW" sz="5400" b="1" dirty="0" smtClean="0">
                <a:latin typeface="微軟正黑體" panose="020B0604030504040204" pitchFamily="34" charset="-120"/>
                <a:ea typeface="微軟正黑體" panose="020B0604030504040204" pitchFamily="34" charset="-120"/>
              </a:rPr>
            </a:br>
            <a:r>
              <a:rPr lang="zh-TW" altLang="en-US" sz="5400" b="1" dirty="0" smtClean="0">
                <a:latin typeface="微軟正黑體" panose="020B0604030504040204" pitchFamily="34" charset="-120"/>
                <a:ea typeface="微軟正黑體" panose="020B0604030504040204" pitchFamily="34" charset="-120"/>
              </a:rPr>
              <a:t>轉移到微服務</a:t>
            </a:r>
            <a:r>
              <a:rPr lang="en-US" altLang="zh-TW" sz="5400" b="1" dirty="0" smtClean="0">
                <a:latin typeface="微軟正黑體" panose="020B0604030504040204" pitchFamily="34" charset="-120"/>
                <a:ea typeface="微軟正黑體" panose="020B0604030504040204" pitchFamily="34" charset="-120"/>
              </a:rPr>
              <a:t>, RD</a:t>
            </a:r>
            <a:r>
              <a:rPr lang="zh-TW" altLang="en-US" sz="5400" b="1" dirty="0" smtClean="0">
                <a:latin typeface="微軟正黑體" panose="020B0604030504040204" pitchFamily="34" charset="-120"/>
                <a:ea typeface="微軟正黑體" panose="020B0604030504040204" pitchFamily="34" charset="-120"/>
              </a:rPr>
              <a:t>們要了解的事</a:t>
            </a:r>
            <a:endParaRPr lang="zh-TW" altLang="en-US" sz="5400" b="1" dirty="0">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p:txBody>
          <a:bodyPr>
            <a:normAutofit/>
          </a:bodyPr>
          <a:lstStyle/>
          <a:p>
            <a:pPr algn="r"/>
            <a:r>
              <a:rPr lang="en-US" altLang="zh-TW" sz="1800" dirty="0">
                <a:latin typeface="微軟正黑體" panose="020B0604030504040204" pitchFamily="34" charset="-120"/>
                <a:ea typeface="微軟正黑體" panose="020B0604030504040204" pitchFamily="34" charset="-120"/>
              </a:rPr>
              <a:t>Andrew </a:t>
            </a:r>
            <a:r>
              <a:rPr lang="en-US" altLang="zh-TW" sz="1800" dirty="0" err="1">
                <a:latin typeface="微軟正黑體" panose="020B0604030504040204" pitchFamily="34" charset="-120"/>
                <a:ea typeface="微軟正黑體" panose="020B0604030504040204" pitchFamily="34" charset="-120"/>
              </a:rPr>
              <a:t>wu</a:t>
            </a:r>
            <a:endParaRPr lang="en-US" altLang="zh-TW" sz="1800" dirty="0">
              <a:latin typeface="微軟正黑體" panose="020B0604030504040204" pitchFamily="34" charset="-120"/>
              <a:ea typeface="微軟正黑體" panose="020B0604030504040204" pitchFamily="34" charset="-120"/>
            </a:endParaRPr>
          </a:p>
          <a:p>
            <a:pPr algn="r"/>
            <a:r>
              <a:rPr lang="en-US" altLang="zh-TW" sz="1800" dirty="0" smtClean="0">
                <a:latin typeface="微軟正黑體" panose="020B0604030504040204" pitchFamily="34" charset="-120"/>
                <a:ea typeface="微軟正黑體" panose="020B0604030504040204" pitchFamily="34" charset="-120"/>
              </a:rPr>
              <a:t>2018/02/22</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橢圓 4"/>
          <p:cNvSpPr/>
          <p:nvPr/>
        </p:nvSpPr>
        <p:spPr>
          <a:xfrm>
            <a:off x="1890445" y="1500027"/>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橢圓 5"/>
          <p:cNvSpPr/>
          <p:nvPr/>
        </p:nvSpPr>
        <p:spPr>
          <a:xfrm>
            <a:off x="3400746" y="275347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橢圓 6"/>
          <p:cNvSpPr/>
          <p:nvPr/>
        </p:nvSpPr>
        <p:spPr>
          <a:xfrm>
            <a:off x="1633591" y="4222678"/>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橢圓 7"/>
          <p:cNvSpPr/>
          <p:nvPr/>
        </p:nvSpPr>
        <p:spPr>
          <a:xfrm>
            <a:off x="3760341" y="455145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0" name="直線單箭頭接點 9"/>
          <p:cNvCxnSpPr>
            <a:stCxn id="5" idx="5"/>
            <a:endCxn id="6" idx="1"/>
          </p:cNvCxnSpPr>
          <p:nvPr/>
        </p:nvCxnSpPr>
        <p:spPr>
          <a:xfrm>
            <a:off x="2872634" y="2473446"/>
            <a:ext cx="696629" cy="44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6" idx="3"/>
            <a:endCxn id="7" idx="7"/>
          </p:cNvCxnSpPr>
          <p:nvPr/>
        </p:nvCxnSpPr>
        <p:spPr>
          <a:xfrm flipH="1">
            <a:off x="2615780" y="3726893"/>
            <a:ext cx="953483" cy="66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0"/>
            <a:endCxn id="5" idx="4"/>
          </p:cNvCxnSpPr>
          <p:nvPr/>
        </p:nvCxnSpPr>
        <p:spPr>
          <a:xfrm flipV="1">
            <a:off x="2208944" y="2640458"/>
            <a:ext cx="256854" cy="158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6" idx="4"/>
            <a:endCxn id="8" idx="0"/>
          </p:cNvCxnSpPr>
          <p:nvPr/>
        </p:nvCxnSpPr>
        <p:spPr>
          <a:xfrm>
            <a:off x="3976099" y="3893905"/>
            <a:ext cx="359595" cy="65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1"/>
            <a:endCxn id="5" idx="4"/>
          </p:cNvCxnSpPr>
          <p:nvPr/>
        </p:nvCxnSpPr>
        <p:spPr>
          <a:xfrm flipH="1" flipV="1">
            <a:off x="2465798" y="2640458"/>
            <a:ext cx="1463060" cy="207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6667928" y="109933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橢圓 22"/>
          <p:cNvSpPr/>
          <p:nvPr/>
        </p:nvSpPr>
        <p:spPr>
          <a:xfrm>
            <a:off x="8620017" y="354207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橢圓 23"/>
          <p:cNvSpPr/>
          <p:nvPr/>
        </p:nvSpPr>
        <p:spPr>
          <a:xfrm>
            <a:off x="9770723" y="2320702"/>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26" name="直線單箭頭接點 25"/>
          <p:cNvCxnSpPr>
            <a:stCxn id="7" idx="6"/>
            <a:endCxn id="8" idx="2"/>
          </p:cNvCxnSpPr>
          <p:nvPr/>
        </p:nvCxnSpPr>
        <p:spPr>
          <a:xfrm>
            <a:off x="2784297" y="4792894"/>
            <a:ext cx="976044" cy="32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22" idx="2"/>
            <a:endCxn id="5" idx="6"/>
          </p:cNvCxnSpPr>
          <p:nvPr/>
        </p:nvCxnSpPr>
        <p:spPr>
          <a:xfrm flipH="1">
            <a:off x="3041151" y="1669550"/>
            <a:ext cx="3626777" cy="40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22" idx="3"/>
            <a:endCxn id="8" idx="7"/>
          </p:cNvCxnSpPr>
          <p:nvPr/>
        </p:nvCxnSpPr>
        <p:spPr>
          <a:xfrm flipH="1">
            <a:off x="4742530" y="2072753"/>
            <a:ext cx="2093915" cy="264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2" idx="5"/>
            <a:endCxn id="23" idx="1"/>
          </p:cNvCxnSpPr>
          <p:nvPr/>
        </p:nvCxnSpPr>
        <p:spPr>
          <a:xfrm>
            <a:off x="7650117" y="2072753"/>
            <a:ext cx="1138417" cy="16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3" idx="7"/>
            <a:endCxn id="24" idx="3"/>
          </p:cNvCxnSpPr>
          <p:nvPr/>
        </p:nvCxnSpPr>
        <p:spPr>
          <a:xfrm flipV="1">
            <a:off x="9602206" y="3294121"/>
            <a:ext cx="337034" cy="41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10177559" y="360371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41" name="直線單箭頭接點 40"/>
          <p:cNvCxnSpPr>
            <a:stCxn id="23" idx="6"/>
            <a:endCxn id="39" idx="2"/>
          </p:cNvCxnSpPr>
          <p:nvPr/>
        </p:nvCxnSpPr>
        <p:spPr>
          <a:xfrm>
            <a:off x="9770723" y="4112287"/>
            <a:ext cx="406836" cy="6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479533" y="63699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5" name="圓角矩形 44"/>
          <p:cNvSpPr/>
          <p:nvPr/>
        </p:nvSpPr>
        <p:spPr>
          <a:xfrm rot="3760709">
            <a:off x="4013310" y="257008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47" name="直線接點 46"/>
          <p:cNvCxnSpPr/>
          <p:nvPr/>
        </p:nvCxnSpPr>
        <p:spPr>
          <a:xfrm rot="15805404">
            <a:off x="7737402" y="89205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8" name="圓角矩形 47"/>
          <p:cNvSpPr/>
          <p:nvPr/>
        </p:nvSpPr>
        <p:spPr>
          <a:xfrm rot="19566113">
            <a:off x="7271179" y="282514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51" name="直線單箭頭接點 50"/>
          <p:cNvCxnSpPr/>
          <p:nvPr/>
        </p:nvCxnSpPr>
        <p:spPr>
          <a:xfrm flipH="1">
            <a:off x="5568593" y="1993185"/>
            <a:ext cx="1099335" cy="647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線單箭頭接點 52"/>
          <p:cNvCxnSpPr/>
          <p:nvPr/>
        </p:nvCxnSpPr>
        <p:spPr>
          <a:xfrm>
            <a:off x="7763906" y="1998175"/>
            <a:ext cx="610305" cy="847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線單箭頭接點 54"/>
          <p:cNvCxnSpPr>
            <a:endCxn id="5" idx="6"/>
          </p:cNvCxnSpPr>
          <p:nvPr/>
        </p:nvCxnSpPr>
        <p:spPr>
          <a:xfrm flipH="1">
            <a:off x="3041151" y="2070243"/>
            <a:ext cx="1701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endCxn id="8" idx="7"/>
          </p:cNvCxnSpPr>
          <p:nvPr/>
        </p:nvCxnSpPr>
        <p:spPr>
          <a:xfrm flipH="1">
            <a:off x="4742530" y="3461133"/>
            <a:ext cx="713048" cy="12573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線單箭頭接點 58"/>
          <p:cNvCxnSpPr/>
          <p:nvPr/>
        </p:nvCxnSpPr>
        <p:spPr>
          <a:xfrm>
            <a:off x="8500381" y="3150895"/>
            <a:ext cx="407789" cy="524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5093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必要的 </a:t>
            </a:r>
            <a:r>
              <a:rPr lang="en-US" altLang="zh-TW" dirty="0"/>
              <a:t>(</a:t>
            </a:r>
            <a:r>
              <a:rPr lang="zh-TW" altLang="en-US" dirty="0"/>
              <a:t>轉移</a:t>
            </a:r>
            <a:r>
              <a:rPr lang="en-US" altLang="zh-TW" dirty="0"/>
              <a:t>)</a:t>
            </a:r>
            <a:r>
              <a:rPr lang="zh-TW" altLang="en-US" dirty="0"/>
              <a:t> 過程 </a:t>
            </a:r>
            <a:r>
              <a:rPr lang="en-US" altLang="zh-TW" dirty="0"/>
              <a:t>–</a:t>
            </a:r>
            <a:r>
              <a:rPr lang="zh-TW" altLang="en-US" dirty="0" smtClean="0"/>
              <a:t> 重構</a:t>
            </a:r>
            <a:endParaRPr lang="zh-TW" altLang="en-US" dirty="0"/>
          </a:p>
        </p:txBody>
      </p:sp>
      <p:sp>
        <p:nvSpPr>
          <p:cNvPr id="3" name="內容版面配置區 2"/>
          <p:cNvSpPr>
            <a:spLocks noGrp="1"/>
          </p:cNvSpPr>
          <p:nvPr>
            <p:ph idx="1"/>
          </p:nvPr>
        </p:nvSpPr>
        <p:spPr/>
        <p:txBody>
          <a:bodyPr>
            <a:normAutofit fontScale="92500" lnSpcReduction="20000"/>
          </a:bodyPr>
          <a:lstStyle/>
          <a:p>
            <a:pPr marL="0" indent="0" algn="ctr">
              <a:buNone/>
            </a:pPr>
            <a:r>
              <a:rPr lang="en-US" altLang="zh-TW" sz="3600" b="1" i="1" dirty="0"/>
              <a:t>“</a:t>
            </a:r>
            <a:r>
              <a:rPr lang="zh-TW" altLang="en-US" sz="3600" b="1" dirty="0"/>
              <a:t>微服務的優勢來自更小的細粒度</a:t>
            </a:r>
            <a:r>
              <a:rPr lang="en-US" altLang="zh-TW" sz="3600" b="1" dirty="0" smtClean="0"/>
              <a:t>”</a:t>
            </a:r>
          </a:p>
          <a:p>
            <a:pPr marL="0" indent="0" algn="ctr">
              <a:buNone/>
            </a:pPr>
            <a:r>
              <a:rPr lang="en-US" altLang="zh-TW" sz="3600" b="1" dirty="0"/>
              <a:t>“</a:t>
            </a:r>
            <a:r>
              <a:rPr lang="zh-TW" altLang="en-US" sz="3600" b="1" dirty="0"/>
              <a:t>微服務</a:t>
            </a:r>
            <a:r>
              <a:rPr lang="zh-TW" altLang="en-US" sz="3600" b="1" dirty="0"/>
              <a:t>不是被設計出來</a:t>
            </a:r>
            <a:r>
              <a:rPr lang="zh-TW" altLang="en-US" sz="3600" b="1" dirty="0"/>
              <a:t>的，而是調整</a:t>
            </a:r>
            <a:r>
              <a:rPr lang="zh-TW" altLang="en-US" sz="3600" b="1" dirty="0" smtClean="0"/>
              <a:t>修改切割而來</a:t>
            </a:r>
            <a:r>
              <a:rPr lang="zh-TW" altLang="en-US" sz="3600" b="1" dirty="0"/>
              <a:t>的</a:t>
            </a:r>
            <a:r>
              <a:rPr lang="en-US" altLang="zh-TW" sz="3600" b="1" dirty="0"/>
              <a:t>”</a:t>
            </a:r>
            <a:endParaRPr lang="en-US" altLang="zh-TW" sz="3600" b="1" dirty="0"/>
          </a:p>
          <a:p>
            <a:pPr marL="0" indent="0">
              <a:buNone/>
            </a:pPr>
            <a:endParaRPr lang="en-US" altLang="zh-TW" dirty="0" smtClean="0"/>
          </a:p>
          <a:p>
            <a:pPr marL="0" indent="0">
              <a:buNone/>
            </a:pPr>
            <a:r>
              <a:rPr lang="zh-TW" altLang="en-US" dirty="0" smtClean="0"/>
              <a:t>切割程式邏輯的</a:t>
            </a:r>
            <a:r>
              <a:rPr lang="zh-TW" altLang="en-US" dirty="0" smtClean="0"/>
              <a:t>方式</a:t>
            </a:r>
            <a:endParaRPr lang="en-US" altLang="zh-TW" dirty="0" smtClean="0"/>
          </a:p>
          <a:p>
            <a:pPr>
              <a:buFont typeface="Wingdings" panose="05000000000000000000" pitchFamily="2" charset="2"/>
              <a:buChar char="§"/>
            </a:pPr>
            <a:r>
              <a:rPr lang="zh-TW" altLang="en-US" sz="2800" dirty="0" smtClean="0"/>
              <a:t> </a:t>
            </a:r>
            <a:r>
              <a:rPr lang="en-US" altLang="zh-TW" sz="2800" dirty="0" smtClean="0"/>
              <a:t>Share </a:t>
            </a:r>
            <a:r>
              <a:rPr lang="en-US" altLang="zh-TW" sz="2800" dirty="0"/>
              <a:t>Codes (concepts</a:t>
            </a:r>
            <a:r>
              <a:rPr lang="en-US" altLang="zh-TW" sz="2800" dirty="0" smtClean="0"/>
              <a:t>)</a:t>
            </a:r>
          </a:p>
          <a:p>
            <a:pPr>
              <a:buFont typeface="Wingdings" panose="05000000000000000000" pitchFamily="2" charset="2"/>
              <a:buChar char="§"/>
            </a:pPr>
            <a:r>
              <a:rPr lang="zh-TW" altLang="en-US" sz="2800" dirty="0" smtClean="0"/>
              <a:t> </a:t>
            </a:r>
            <a:r>
              <a:rPr lang="en-US" altLang="zh-TW" sz="2800" dirty="0"/>
              <a:t>Share Library (binaries</a:t>
            </a:r>
            <a:r>
              <a:rPr lang="en-US" altLang="zh-TW" sz="2800" dirty="0" smtClean="0"/>
              <a:t>)</a:t>
            </a:r>
          </a:p>
          <a:p>
            <a:pPr>
              <a:buFont typeface="Wingdings" panose="05000000000000000000" pitchFamily="2" charset="2"/>
              <a:buChar char="§"/>
            </a:pPr>
            <a:r>
              <a:rPr lang="en-US" altLang="zh-TW" sz="2800" dirty="0" smtClean="0"/>
              <a:t> </a:t>
            </a:r>
            <a:r>
              <a:rPr lang="en-US" altLang="zh-TW" sz="2800" dirty="0"/>
              <a:t>Component (service process</a:t>
            </a:r>
            <a:r>
              <a:rPr lang="en-US" altLang="zh-TW" sz="2800" dirty="0" smtClean="0"/>
              <a:t>)</a:t>
            </a:r>
          </a:p>
          <a:p>
            <a:pPr>
              <a:buFont typeface="Wingdings" panose="05000000000000000000" pitchFamily="2" charset="2"/>
              <a:buChar char="§"/>
            </a:pPr>
            <a:r>
              <a:rPr lang="en-US" altLang="zh-TW" sz="2800" dirty="0" smtClean="0"/>
              <a:t> </a:t>
            </a:r>
            <a:r>
              <a:rPr lang="en-US" altLang="zh-TW" sz="2800" dirty="0"/>
              <a:t>Service (service instance)</a:t>
            </a:r>
            <a:endParaRPr lang="zh-TW" altLang="en-US" sz="2800" dirty="0"/>
          </a:p>
        </p:txBody>
      </p:sp>
      <p:sp>
        <p:nvSpPr>
          <p:cNvPr id="4" name="文字方塊 3"/>
          <p:cNvSpPr txBox="1"/>
          <p:nvPr/>
        </p:nvSpPr>
        <p:spPr>
          <a:xfrm>
            <a:off x="6352890" y="3857414"/>
            <a:ext cx="4802790" cy="523220"/>
          </a:xfrm>
          <a:prstGeom prst="rect">
            <a:avLst/>
          </a:prstGeom>
          <a:noFill/>
        </p:spPr>
        <p:txBody>
          <a:bodyPr wrap="none" rtlCol="0">
            <a:spAutoFit/>
          </a:bodyPr>
          <a:lstStyle/>
          <a:p>
            <a:r>
              <a:rPr lang="en-US" sz="2800" dirty="0" smtClean="0"/>
              <a:t>SOD (</a:t>
            </a:r>
            <a:r>
              <a:rPr lang="en-US" sz="2800" b="1" dirty="0" err="1" smtClean="0">
                <a:solidFill>
                  <a:srgbClr val="FF0000"/>
                </a:solidFill>
              </a:rPr>
              <a:t>S</a:t>
            </a:r>
            <a:r>
              <a:rPr lang="en-US" sz="2800" dirty="0" err="1" smtClean="0"/>
              <a:t>tack</a:t>
            </a:r>
            <a:r>
              <a:rPr lang="en-US" sz="2800" b="1" dirty="0" err="1" smtClean="0">
                <a:solidFill>
                  <a:srgbClr val="FF0000"/>
                </a:solidFill>
              </a:rPr>
              <a:t>O</a:t>
            </a:r>
            <a:r>
              <a:rPr lang="en-US" sz="2800" dirty="0" err="1" smtClean="0"/>
              <a:t>verflow</a:t>
            </a:r>
            <a:r>
              <a:rPr lang="en-US" sz="2800" dirty="0" smtClean="0"/>
              <a:t> </a:t>
            </a:r>
            <a:r>
              <a:rPr lang="en-US" sz="2800" b="1" dirty="0" smtClean="0">
                <a:solidFill>
                  <a:srgbClr val="FF0000"/>
                </a:solidFill>
              </a:rPr>
              <a:t>D</a:t>
            </a:r>
            <a:r>
              <a:rPr lang="en-US" sz="2800" dirty="0" smtClean="0"/>
              <a:t>eveloper)</a:t>
            </a:r>
            <a:endParaRPr lang="en-US" sz="2800" dirty="0"/>
          </a:p>
        </p:txBody>
      </p:sp>
      <p:sp>
        <p:nvSpPr>
          <p:cNvPr id="5" name="文字方塊 4"/>
          <p:cNvSpPr txBox="1"/>
          <p:nvPr/>
        </p:nvSpPr>
        <p:spPr>
          <a:xfrm>
            <a:off x="6352890" y="4340034"/>
            <a:ext cx="2384499" cy="523220"/>
          </a:xfrm>
          <a:prstGeom prst="rect">
            <a:avLst/>
          </a:prstGeom>
          <a:noFill/>
        </p:spPr>
        <p:txBody>
          <a:bodyPr wrap="none" rtlCol="0">
            <a:spAutoFit/>
          </a:bodyPr>
          <a:lstStyle/>
          <a:p>
            <a:r>
              <a:rPr lang="en-US" sz="2800" dirty="0" err="1" smtClean="0"/>
              <a:t>NuGet</a:t>
            </a:r>
            <a:r>
              <a:rPr lang="en-US" sz="2800" dirty="0" smtClean="0"/>
              <a:t> Package</a:t>
            </a:r>
            <a:endParaRPr lang="en-US" sz="2800" dirty="0"/>
          </a:p>
        </p:txBody>
      </p:sp>
      <p:sp>
        <p:nvSpPr>
          <p:cNvPr id="6" name="文字方塊 5"/>
          <p:cNvSpPr txBox="1"/>
          <p:nvPr/>
        </p:nvSpPr>
        <p:spPr>
          <a:xfrm>
            <a:off x="6352890" y="4822654"/>
            <a:ext cx="3286412" cy="523220"/>
          </a:xfrm>
          <a:prstGeom prst="rect">
            <a:avLst/>
          </a:prstGeom>
          <a:noFill/>
        </p:spPr>
        <p:txBody>
          <a:bodyPr wrap="none" rtlCol="0">
            <a:spAutoFit/>
          </a:bodyPr>
          <a:lstStyle/>
          <a:p>
            <a:r>
              <a:rPr lang="en-US" sz="2800" dirty="0" smtClean="0"/>
              <a:t>COM+, EJB, Plugins …</a:t>
            </a:r>
            <a:endParaRPr lang="en-US" sz="2800" dirty="0"/>
          </a:p>
        </p:txBody>
      </p:sp>
      <p:sp>
        <p:nvSpPr>
          <p:cNvPr id="7" name="文字方塊 6"/>
          <p:cNvSpPr txBox="1"/>
          <p:nvPr/>
        </p:nvSpPr>
        <p:spPr>
          <a:xfrm>
            <a:off x="6352890" y="5271928"/>
            <a:ext cx="2978059" cy="523220"/>
          </a:xfrm>
          <a:prstGeom prst="rect">
            <a:avLst/>
          </a:prstGeom>
          <a:noFill/>
        </p:spPr>
        <p:txBody>
          <a:bodyPr wrap="none" rtlCol="0">
            <a:spAutoFit/>
          </a:bodyPr>
          <a:lstStyle/>
          <a:p>
            <a:r>
              <a:rPr lang="en-US" sz="2800" dirty="0" smtClean="0"/>
              <a:t>SOA, </a:t>
            </a:r>
            <a:r>
              <a:rPr lang="en-US" sz="2800" dirty="0" err="1" smtClean="0"/>
              <a:t>Microservices</a:t>
            </a:r>
            <a:endParaRPr lang="en-US" sz="2800" dirty="0"/>
          </a:p>
        </p:txBody>
      </p:sp>
    </p:spTree>
    <p:extLst>
      <p:ext uri="{BB962C8B-B14F-4D97-AF65-F5344CB8AC3E}">
        <p14:creationId xmlns:p14="http://schemas.microsoft.com/office/powerpoint/2010/main" val="403222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zyctxH9Dslg"/>
          <p:cNvPicPr>
            <a:picLocks noRot="1" noChangeAspect="1"/>
          </p:cNvPicPr>
          <p:nvPr>
            <a:videoFile r:link="rId1"/>
          </p:nvPr>
        </p:nvPicPr>
        <p:blipFill>
          <a:blip r:embed="rId3"/>
          <a:stretch>
            <a:fillRect/>
          </a:stretch>
        </p:blipFill>
        <p:spPr>
          <a:xfrm>
            <a:off x="1101969" y="619858"/>
            <a:ext cx="9988062" cy="5618284"/>
          </a:xfrm>
          <a:prstGeom prst="rect">
            <a:avLst/>
          </a:prstGeom>
        </p:spPr>
      </p:pic>
      <p:sp>
        <p:nvSpPr>
          <p:cNvPr id="5" name="文字方塊 4"/>
          <p:cNvSpPr txBox="1"/>
          <p:nvPr/>
        </p:nvSpPr>
        <p:spPr>
          <a:xfrm>
            <a:off x="11084854" y="5868810"/>
            <a:ext cx="715260" cy="369332"/>
          </a:xfrm>
          <a:prstGeom prst="rect">
            <a:avLst/>
          </a:prstGeom>
          <a:noFill/>
        </p:spPr>
        <p:txBody>
          <a:bodyPr wrap="none" rtlCol="0">
            <a:spAutoFit/>
          </a:bodyPr>
          <a:lstStyle/>
          <a:p>
            <a:r>
              <a:rPr lang="en-US" dirty="0" smtClean="0"/>
              <a:t>03:30</a:t>
            </a:r>
            <a:endParaRPr lang="en-US" dirty="0"/>
          </a:p>
        </p:txBody>
      </p:sp>
    </p:spTree>
    <p:extLst>
      <p:ext uri="{BB962C8B-B14F-4D97-AF65-F5344CB8AC3E}">
        <p14:creationId xmlns:p14="http://schemas.microsoft.com/office/powerpoint/2010/main" val="36078418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opgfzfsi7Q"/>
          <p:cNvPicPr>
            <a:picLocks noRot="1" noChangeAspect="1"/>
          </p:cNvPicPr>
          <p:nvPr>
            <a:videoFile r:link="rId1"/>
          </p:nvPr>
        </p:nvPicPr>
        <p:blipFill>
          <a:blip r:embed="rId4"/>
          <a:stretch>
            <a:fillRect/>
          </a:stretch>
        </p:blipFill>
        <p:spPr>
          <a:xfrm>
            <a:off x="768513" y="132862"/>
            <a:ext cx="10608082" cy="5967046"/>
          </a:xfrm>
          <a:prstGeom prst="rect">
            <a:avLst/>
          </a:prstGeom>
        </p:spPr>
      </p:pic>
      <p:sp>
        <p:nvSpPr>
          <p:cNvPr id="5" name="文字方塊 4"/>
          <p:cNvSpPr txBox="1"/>
          <p:nvPr/>
        </p:nvSpPr>
        <p:spPr>
          <a:xfrm>
            <a:off x="11376595" y="5763494"/>
            <a:ext cx="715260" cy="369332"/>
          </a:xfrm>
          <a:prstGeom prst="rect">
            <a:avLst/>
          </a:prstGeom>
          <a:noFill/>
        </p:spPr>
        <p:txBody>
          <a:bodyPr wrap="none" rtlCol="0">
            <a:spAutoFit/>
          </a:bodyPr>
          <a:lstStyle/>
          <a:p>
            <a:r>
              <a:rPr lang="en-US" dirty="0" smtClean="0"/>
              <a:t>00:40</a:t>
            </a:r>
            <a:endParaRPr lang="en-US" dirty="0"/>
          </a:p>
        </p:txBody>
      </p:sp>
    </p:spTree>
    <p:extLst>
      <p:ext uri="{BB962C8B-B14F-4D97-AF65-F5344CB8AC3E}">
        <p14:creationId xmlns:p14="http://schemas.microsoft.com/office/powerpoint/2010/main" val="18488863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1" y="190500"/>
            <a:ext cx="7798514" cy="5676900"/>
          </a:xfrm>
          <a:prstGeom prst="rect">
            <a:avLst/>
          </a:prstGeom>
          <a:noFill/>
          <a:extLst>
            <a:ext uri="{909E8E84-426E-40DD-AFC4-6F175D3DCCD1}">
              <a14:hiddenFill xmlns:a14="http://schemas.microsoft.com/office/drawing/2010/main">
                <a:solidFill>
                  <a:srgbClr val="FFFFFF"/>
                </a:solidFill>
              </a14:hiddenFill>
            </a:ext>
          </a:extLst>
        </p:spPr>
      </p:pic>
      <p:sp>
        <p:nvSpPr>
          <p:cNvPr id="5" name="橢圓 4"/>
          <p:cNvSpPr/>
          <p:nvPr/>
        </p:nvSpPr>
        <p:spPr bwMode="auto">
          <a:xfrm>
            <a:off x="4567948" y="2551165"/>
            <a:ext cx="1045377" cy="938461"/>
          </a:xfrm>
          <a:prstGeom prst="ellipse">
            <a:avLst/>
          </a:prstGeom>
          <a:noFill/>
          <a:ln w="57150">
            <a:solidFill>
              <a:srgbClr val="6E338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手繪多邊形 6"/>
          <p:cNvSpPr/>
          <p:nvPr/>
        </p:nvSpPr>
        <p:spPr bwMode="auto">
          <a:xfrm>
            <a:off x="2992408" y="2481739"/>
            <a:ext cx="6242862" cy="1124702"/>
          </a:xfrm>
          <a:custGeom>
            <a:avLst/>
            <a:gdLst>
              <a:gd name="connsiteX0" fmla="*/ 0 w 6067425"/>
              <a:gd name="connsiteY0" fmla="*/ 0 h 1181100"/>
              <a:gd name="connsiteX1" fmla="*/ 219075 w 6067425"/>
              <a:gd name="connsiteY1" fmla="*/ 9525 h 1181100"/>
              <a:gd name="connsiteX2" fmla="*/ 323850 w 6067425"/>
              <a:gd name="connsiteY2" fmla="*/ 28575 h 1181100"/>
              <a:gd name="connsiteX3" fmla="*/ 400050 w 6067425"/>
              <a:gd name="connsiteY3" fmla="*/ 38100 h 1181100"/>
              <a:gd name="connsiteX4" fmla="*/ 523875 w 6067425"/>
              <a:gd name="connsiteY4" fmla="*/ 47625 h 1181100"/>
              <a:gd name="connsiteX5" fmla="*/ 666750 w 6067425"/>
              <a:gd name="connsiteY5" fmla="*/ 66675 h 1181100"/>
              <a:gd name="connsiteX6" fmla="*/ 828675 w 6067425"/>
              <a:gd name="connsiteY6" fmla="*/ 85725 h 1181100"/>
              <a:gd name="connsiteX7" fmla="*/ 895350 w 6067425"/>
              <a:gd name="connsiteY7" fmla="*/ 95250 h 1181100"/>
              <a:gd name="connsiteX8" fmla="*/ 971550 w 6067425"/>
              <a:gd name="connsiteY8" fmla="*/ 104775 h 1181100"/>
              <a:gd name="connsiteX9" fmla="*/ 1028700 w 6067425"/>
              <a:gd name="connsiteY9" fmla="*/ 114300 h 1181100"/>
              <a:gd name="connsiteX10" fmla="*/ 1171575 w 6067425"/>
              <a:gd name="connsiteY10" fmla="*/ 123825 h 1181100"/>
              <a:gd name="connsiteX11" fmla="*/ 1219200 w 6067425"/>
              <a:gd name="connsiteY11" fmla="*/ 133350 h 1181100"/>
              <a:gd name="connsiteX12" fmla="*/ 1295400 w 6067425"/>
              <a:gd name="connsiteY12" fmla="*/ 152400 h 1181100"/>
              <a:gd name="connsiteX13" fmla="*/ 1343025 w 6067425"/>
              <a:gd name="connsiteY13" fmla="*/ 161925 h 1181100"/>
              <a:gd name="connsiteX14" fmla="*/ 1400175 w 6067425"/>
              <a:gd name="connsiteY14" fmla="*/ 180975 h 1181100"/>
              <a:gd name="connsiteX15" fmla="*/ 1438275 w 6067425"/>
              <a:gd name="connsiteY15" fmla="*/ 190500 h 1181100"/>
              <a:gd name="connsiteX16" fmla="*/ 1495425 w 6067425"/>
              <a:gd name="connsiteY16" fmla="*/ 209550 h 1181100"/>
              <a:gd name="connsiteX17" fmla="*/ 1524000 w 6067425"/>
              <a:gd name="connsiteY17" fmla="*/ 219075 h 1181100"/>
              <a:gd name="connsiteX18" fmla="*/ 1638300 w 6067425"/>
              <a:gd name="connsiteY18" fmla="*/ 247650 h 1181100"/>
              <a:gd name="connsiteX19" fmla="*/ 1666875 w 6067425"/>
              <a:gd name="connsiteY19" fmla="*/ 257175 h 1181100"/>
              <a:gd name="connsiteX20" fmla="*/ 1695450 w 6067425"/>
              <a:gd name="connsiteY20" fmla="*/ 276225 h 1181100"/>
              <a:gd name="connsiteX21" fmla="*/ 1733550 w 6067425"/>
              <a:gd name="connsiteY21" fmla="*/ 285750 h 1181100"/>
              <a:gd name="connsiteX22" fmla="*/ 1762125 w 6067425"/>
              <a:gd name="connsiteY22" fmla="*/ 295275 h 1181100"/>
              <a:gd name="connsiteX23" fmla="*/ 1800225 w 6067425"/>
              <a:gd name="connsiteY23" fmla="*/ 304800 h 1181100"/>
              <a:gd name="connsiteX24" fmla="*/ 1857375 w 6067425"/>
              <a:gd name="connsiteY24" fmla="*/ 333375 h 1181100"/>
              <a:gd name="connsiteX25" fmla="*/ 1924050 w 6067425"/>
              <a:gd name="connsiteY25" fmla="*/ 352425 h 1181100"/>
              <a:gd name="connsiteX26" fmla="*/ 1943100 w 6067425"/>
              <a:gd name="connsiteY26" fmla="*/ 381000 h 1181100"/>
              <a:gd name="connsiteX27" fmla="*/ 1981200 w 6067425"/>
              <a:gd name="connsiteY27" fmla="*/ 400050 h 1181100"/>
              <a:gd name="connsiteX28" fmla="*/ 2009775 w 6067425"/>
              <a:gd name="connsiteY28" fmla="*/ 419100 h 1181100"/>
              <a:gd name="connsiteX29" fmla="*/ 2038350 w 6067425"/>
              <a:gd name="connsiteY29" fmla="*/ 428625 h 1181100"/>
              <a:gd name="connsiteX30" fmla="*/ 2095500 w 6067425"/>
              <a:gd name="connsiteY30" fmla="*/ 476250 h 1181100"/>
              <a:gd name="connsiteX31" fmla="*/ 2124075 w 6067425"/>
              <a:gd name="connsiteY31" fmla="*/ 485775 h 1181100"/>
              <a:gd name="connsiteX32" fmla="*/ 2181225 w 6067425"/>
              <a:gd name="connsiteY32" fmla="*/ 523875 h 1181100"/>
              <a:gd name="connsiteX33" fmla="*/ 2247900 w 6067425"/>
              <a:gd name="connsiteY33" fmla="*/ 561975 h 1181100"/>
              <a:gd name="connsiteX34" fmla="*/ 2305050 w 6067425"/>
              <a:gd name="connsiteY34" fmla="*/ 581025 h 1181100"/>
              <a:gd name="connsiteX35" fmla="*/ 2362200 w 6067425"/>
              <a:gd name="connsiteY35" fmla="*/ 628650 h 1181100"/>
              <a:gd name="connsiteX36" fmla="*/ 2390775 w 6067425"/>
              <a:gd name="connsiteY36" fmla="*/ 638175 h 1181100"/>
              <a:gd name="connsiteX37" fmla="*/ 2419350 w 6067425"/>
              <a:gd name="connsiteY37" fmla="*/ 657225 h 1181100"/>
              <a:gd name="connsiteX38" fmla="*/ 2552700 w 6067425"/>
              <a:gd name="connsiteY38" fmla="*/ 676275 h 1181100"/>
              <a:gd name="connsiteX39" fmla="*/ 2971800 w 6067425"/>
              <a:gd name="connsiteY39" fmla="*/ 695325 h 1181100"/>
              <a:gd name="connsiteX40" fmla="*/ 3057525 w 6067425"/>
              <a:gd name="connsiteY40" fmla="*/ 704850 h 1181100"/>
              <a:gd name="connsiteX41" fmla="*/ 3105150 w 6067425"/>
              <a:gd name="connsiteY41" fmla="*/ 714375 h 1181100"/>
              <a:gd name="connsiteX42" fmla="*/ 3171825 w 6067425"/>
              <a:gd name="connsiteY42" fmla="*/ 723900 h 1181100"/>
              <a:gd name="connsiteX43" fmla="*/ 3228975 w 6067425"/>
              <a:gd name="connsiteY43" fmla="*/ 733425 h 1181100"/>
              <a:gd name="connsiteX44" fmla="*/ 3295650 w 6067425"/>
              <a:gd name="connsiteY44" fmla="*/ 742950 h 1181100"/>
              <a:gd name="connsiteX45" fmla="*/ 3457575 w 6067425"/>
              <a:gd name="connsiteY45" fmla="*/ 771525 h 1181100"/>
              <a:gd name="connsiteX46" fmla="*/ 3495675 w 6067425"/>
              <a:gd name="connsiteY46" fmla="*/ 781050 h 1181100"/>
              <a:gd name="connsiteX47" fmla="*/ 3581400 w 6067425"/>
              <a:gd name="connsiteY47" fmla="*/ 809625 h 1181100"/>
              <a:gd name="connsiteX48" fmla="*/ 3609975 w 6067425"/>
              <a:gd name="connsiteY48" fmla="*/ 819150 h 1181100"/>
              <a:gd name="connsiteX49" fmla="*/ 3638550 w 6067425"/>
              <a:gd name="connsiteY49" fmla="*/ 828675 h 1181100"/>
              <a:gd name="connsiteX50" fmla="*/ 3676650 w 6067425"/>
              <a:gd name="connsiteY50" fmla="*/ 838200 h 1181100"/>
              <a:gd name="connsiteX51" fmla="*/ 3705225 w 6067425"/>
              <a:gd name="connsiteY51" fmla="*/ 847725 h 1181100"/>
              <a:gd name="connsiteX52" fmla="*/ 3762375 w 6067425"/>
              <a:gd name="connsiteY52" fmla="*/ 857250 h 1181100"/>
              <a:gd name="connsiteX53" fmla="*/ 3829050 w 6067425"/>
              <a:gd name="connsiteY53" fmla="*/ 876300 h 1181100"/>
              <a:gd name="connsiteX54" fmla="*/ 3867150 w 6067425"/>
              <a:gd name="connsiteY54" fmla="*/ 885825 h 1181100"/>
              <a:gd name="connsiteX55" fmla="*/ 3952875 w 6067425"/>
              <a:gd name="connsiteY55" fmla="*/ 904875 h 1181100"/>
              <a:gd name="connsiteX56" fmla="*/ 4010025 w 6067425"/>
              <a:gd name="connsiteY56" fmla="*/ 933450 h 1181100"/>
              <a:gd name="connsiteX57" fmla="*/ 4048125 w 6067425"/>
              <a:gd name="connsiteY57" fmla="*/ 942975 h 1181100"/>
              <a:gd name="connsiteX58" fmla="*/ 4105275 w 6067425"/>
              <a:gd name="connsiteY58" fmla="*/ 962025 h 1181100"/>
              <a:gd name="connsiteX59" fmla="*/ 4171950 w 6067425"/>
              <a:gd name="connsiteY59" fmla="*/ 981075 h 1181100"/>
              <a:gd name="connsiteX60" fmla="*/ 4210050 w 6067425"/>
              <a:gd name="connsiteY60" fmla="*/ 990600 h 1181100"/>
              <a:gd name="connsiteX61" fmla="*/ 4238625 w 6067425"/>
              <a:gd name="connsiteY61" fmla="*/ 1009650 h 1181100"/>
              <a:gd name="connsiteX62" fmla="*/ 4276725 w 6067425"/>
              <a:gd name="connsiteY62" fmla="*/ 1019175 h 1181100"/>
              <a:gd name="connsiteX63" fmla="*/ 4324350 w 6067425"/>
              <a:gd name="connsiteY63" fmla="*/ 1028700 h 1181100"/>
              <a:gd name="connsiteX64" fmla="*/ 4457700 w 6067425"/>
              <a:gd name="connsiteY64" fmla="*/ 1047750 h 1181100"/>
              <a:gd name="connsiteX65" fmla="*/ 4533900 w 6067425"/>
              <a:gd name="connsiteY65" fmla="*/ 1066800 h 1181100"/>
              <a:gd name="connsiteX66" fmla="*/ 4562475 w 6067425"/>
              <a:gd name="connsiteY66" fmla="*/ 1076325 h 1181100"/>
              <a:gd name="connsiteX67" fmla="*/ 4638675 w 6067425"/>
              <a:gd name="connsiteY67" fmla="*/ 1095375 h 1181100"/>
              <a:gd name="connsiteX68" fmla="*/ 4676775 w 6067425"/>
              <a:gd name="connsiteY68" fmla="*/ 1104900 h 1181100"/>
              <a:gd name="connsiteX69" fmla="*/ 4705350 w 6067425"/>
              <a:gd name="connsiteY69" fmla="*/ 1114425 h 1181100"/>
              <a:gd name="connsiteX70" fmla="*/ 4762500 w 6067425"/>
              <a:gd name="connsiteY70" fmla="*/ 1123950 h 1181100"/>
              <a:gd name="connsiteX71" fmla="*/ 4848225 w 6067425"/>
              <a:gd name="connsiteY71" fmla="*/ 1143000 h 1181100"/>
              <a:gd name="connsiteX72" fmla="*/ 5019675 w 6067425"/>
              <a:gd name="connsiteY72" fmla="*/ 1162050 h 1181100"/>
              <a:gd name="connsiteX73" fmla="*/ 5105400 w 6067425"/>
              <a:gd name="connsiteY73" fmla="*/ 1171575 h 1181100"/>
              <a:gd name="connsiteX74" fmla="*/ 5343525 w 6067425"/>
              <a:gd name="connsiteY74" fmla="*/ 1181100 h 1181100"/>
              <a:gd name="connsiteX75" fmla="*/ 6067425 w 6067425"/>
              <a:gd name="connsiteY75" fmla="*/ 1171575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7425" h="1181100">
                <a:moveTo>
                  <a:pt x="0" y="0"/>
                </a:moveTo>
                <a:cubicBezTo>
                  <a:pt x="73025" y="3175"/>
                  <a:pt x="146154" y="4496"/>
                  <a:pt x="219075" y="9525"/>
                </a:cubicBezTo>
                <a:cubicBezTo>
                  <a:pt x="251207" y="11741"/>
                  <a:pt x="291646" y="23620"/>
                  <a:pt x="323850" y="28575"/>
                </a:cubicBezTo>
                <a:cubicBezTo>
                  <a:pt x="349150" y="32467"/>
                  <a:pt x="374568" y="35673"/>
                  <a:pt x="400050" y="38100"/>
                </a:cubicBezTo>
                <a:cubicBezTo>
                  <a:pt x="441260" y="42025"/>
                  <a:pt x="482665" y="43700"/>
                  <a:pt x="523875" y="47625"/>
                </a:cubicBezTo>
                <a:cubicBezTo>
                  <a:pt x="571645" y="52175"/>
                  <a:pt x="619208" y="60336"/>
                  <a:pt x="666750" y="66675"/>
                </a:cubicBezTo>
                <a:cubicBezTo>
                  <a:pt x="831707" y="88669"/>
                  <a:pt x="649862" y="63373"/>
                  <a:pt x="828675" y="85725"/>
                </a:cubicBezTo>
                <a:cubicBezTo>
                  <a:pt x="850952" y="88510"/>
                  <a:pt x="873096" y="92283"/>
                  <a:pt x="895350" y="95250"/>
                </a:cubicBezTo>
                <a:lnTo>
                  <a:pt x="971550" y="104775"/>
                </a:lnTo>
                <a:cubicBezTo>
                  <a:pt x="990669" y="107506"/>
                  <a:pt x="1009474" y="112469"/>
                  <a:pt x="1028700" y="114300"/>
                </a:cubicBezTo>
                <a:cubicBezTo>
                  <a:pt x="1076216" y="118825"/>
                  <a:pt x="1123950" y="120650"/>
                  <a:pt x="1171575" y="123825"/>
                </a:cubicBezTo>
                <a:cubicBezTo>
                  <a:pt x="1187450" y="127000"/>
                  <a:pt x="1203425" y="129710"/>
                  <a:pt x="1219200" y="133350"/>
                </a:cubicBezTo>
                <a:cubicBezTo>
                  <a:pt x="1244711" y="139237"/>
                  <a:pt x="1269727" y="147265"/>
                  <a:pt x="1295400" y="152400"/>
                </a:cubicBezTo>
                <a:cubicBezTo>
                  <a:pt x="1311275" y="155575"/>
                  <a:pt x="1327406" y="157665"/>
                  <a:pt x="1343025" y="161925"/>
                </a:cubicBezTo>
                <a:cubicBezTo>
                  <a:pt x="1362398" y="167209"/>
                  <a:pt x="1380694" y="176105"/>
                  <a:pt x="1400175" y="180975"/>
                </a:cubicBezTo>
                <a:cubicBezTo>
                  <a:pt x="1412875" y="184150"/>
                  <a:pt x="1425736" y="186738"/>
                  <a:pt x="1438275" y="190500"/>
                </a:cubicBezTo>
                <a:cubicBezTo>
                  <a:pt x="1457509" y="196270"/>
                  <a:pt x="1476375" y="203200"/>
                  <a:pt x="1495425" y="209550"/>
                </a:cubicBezTo>
                <a:cubicBezTo>
                  <a:pt x="1504950" y="212725"/>
                  <a:pt x="1514096" y="217424"/>
                  <a:pt x="1524000" y="219075"/>
                </a:cubicBezTo>
                <a:cubicBezTo>
                  <a:pt x="1600957" y="231901"/>
                  <a:pt x="1562828" y="222493"/>
                  <a:pt x="1638300" y="247650"/>
                </a:cubicBezTo>
                <a:cubicBezTo>
                  <a:pt x="1647825" y="250825"/>
                  <a:pt x="1658521" y="251606"/>
                  <a:pt x="1666875" y="257175"/>
                </a:cubicBezTo>
                <a:cubicBezTo>
                  <a:pt x="1676400" y="263525"/>
                  <a:pt x="1684928" y="271716"/>
                  <a:pt x="1695450" y="276225"/>
                </a:cubicBezTo>
                <a:cubicBezTo>
                  <a:pt x="1707482" y="281382"/>
                  <a:pt x="1720963" y="282154"/>
                  <a:pt x="1733550" y="285750"/>
                </a:cubicBezTo>
                <a:cubicBezTo>
                  <a:pt x="1743204" y="288508"/>
                  <a:pt x="1752471" y="292517"/>
                  <a:pt x="1762125" y="295275"/>
                </a:cubicBezTo>
                <a:cubicBezTo>
                  <a:pt x="1774712" y="298871"/>
                  <a:pt x="1787638" y="301204"/>
                  <a:pt x="1800225" y="304800"/>
                </a:cubicBezTo>
                <a:cubicBezTo>
                  <a:pt x="1856088" y="320761"/>
                  <a:pt x="1801715" y="305545"/>
                  <a:pt x="1857375" y="333375"/>
                </a:cubicBezTo>
                <a:cubicBezTo>
                  <a:pt x="1871040" y="340207"/>
                  <a:pt x="1911843" y="349373"/>
                  <a:pt x="1924050" y="352425"/>
                </a:cubicBezTo>
                <a:cubicBezTo>
                  <a:pt x="1930400" y="361950"/>
                  <a:pt x="1934306" y="373671"/>
                  <a:pt x="1943100" y="381000"/>
                </a:cubicBezTo>
                <a:cubicBezTo>
                  <a:pt x="1954008" y="390090"/>
                  <a:pt x="1968872" y="393005"/>
                  <a:pt x="1981200" y="400050"/>
                </a:cubicBezTo>
                <a:cubicBezTo>
                  <a:pt x="1991139" y="405730"/>
                  <a:pt x="1999536" y="413980"/>
                  <a:pt x="2009775" y="419100"/>
                </a:cubicBezTo>
                <a:cubicBezTo>
                  <a:pt x="2018755" y="423590"/>
                  <a:pt x="2029370" y="424135"/>
                  <a:pt x="2038350" y="428625"/>
                </a:cubicBezTo>
                <a:cubicBezTo>
                  <a:pt x="2100676" y="459788"/>
                  <a:pt x="2032303" y="434119"/>
                  <a:pt x="2095500" y="476250"/>
                </a:cubicBezTo>
                <a:cubicBezTo>
                  <a:pt x="2103854" y="481819"/>
                  <a:pt x="2115298" y="480899"/>
                  <a:pt x="2124075" y="485775"/>
                </a:cubicBezTo>
                <a:cubicBezTo>
                  <a:pt x="2144089" y="496894"/>
                  <a:pt x="2165036" y="507686"/>
                  <a:pt x="2181225" y="523875"/>
                </a:cubicBezTo>
                <a:cubicBezTo>
                  <a:pt x="2222817" y="565467"/>
                  <a:pt x="2193077" y="545528"/>
                  <a:pt x="2247900" y="561975"/>
                </a:cubicBezTo>
                <a:cubicBezTo>
                  <a:pt x="2267134" y="567745"/>
                  <a:pt x="2305050" y="581025"/>
                  <a:pt x="2305050" y="581025"/>
                </a:cubicBezTo>
                <a:cubicBezTo>
                  <a:pt x="2326116" y="602091"/>
                  <a:pt x="2335678" y="615389"/>
                  <a:pt x="2362200" y="628650"/>
                </a:cubicBezTo>
                <a:cubicBezTo>
                  <a:pt x="2371180" y="633140"/>
                  <a:pt x="2381795" y="633685"/>
                  <a:pt x="2390775" y="638175"/>
                </a:cubicBezTo>
                <a:cubicBezTo>
                  <a:pt x="2401014" y="643295"/>
                  <a:pt x="2408207" y="654603"/>
                  <a:pt x="2419350" y="657225"/>
                </a:cubicBezTo>
                <a:cubicBezTo>
                  <a:pt x="2463058" y="667509"/>
                  <a:pt x="2507845" y="674236"/>
                  <a:pt x="2552700" y="676275"/>
                </a:cubicBezTo>
                <a:lnTo>
                  <a:pt x="2971800" y="695325"/>
                </a:lnTo>
                <a:cubicBezTo>
                  <a:pt x="3000375" y="698500"/>
                  <a:pt x="3029063" y="700784"/>
                  <a:pt x="3057525" y="704850"/>
                </a:cubicBezTo>
                <a:cubicBezTo>
                  <a:pt x="3073552" y="707140"/>
                  <a:pt x="3089181" y="711713"/>
                  <a:pt x="3105150" y="714375"/>
                </a:cubicBezTo>
                <a:cubicBezTo>
                  <a:pt x="3127295" y="718066"/>
                  <a:pt x="3149635" y="720486"/>
                  <a:pt x="3171825" y="723900"/>
                </a:cubicBezTo>
                <a:cubicBezTo>
                  <a:pt x="3190913" y="726837"/>
                  <a:pt x="3209887" y="730488"/>
                  <a:pt x="3228975" y="733425"/>
                </a:cubicBezTo>
                <a:cubicBezTo>
                  <a:pt x="3251165" y="736839"/>
                  <a:pt x="3273474" y="739449"/>
                  <a:pt x="3295650" y="742950"/>
                </a:cubicBezTo>
                <a:cubicBezTo>
                  <a:pt x="3337685" y="749587"/>
                  <a:pt x="3409057" y="760743"/>
                  <a:pt x="3457575" y="771525"/>
                </a:cubicBezTo>
                <a:cubicBezTo>
                  <a:pt x="3470354" y="774365"/>
                  <a:pt x="3483136" y="777288"/>
                  <a:pt x="3495675" y="781050"/>
                </a:cubicBezTo>
                <a:lnTo>
                  <a:pt x="3581400" y="809625"/>
                </a:lnTo>
                <a:lnTo>
                  <a:pt x="3609975" y="819150"/>
                </a:lnTo>
                <a:cubicBezTo>
                  <a:pt x="3619500" y="822325"/>
                  <a:pt x="3628810" y="826240"/>
                  <a:pt x="3638550" y="828675"/>
                </a:cubicBezTo>
                <a:cubicBezTo>
                  <a:pt x="3651250" y="831850"/>
                  <a:pt x="3664063" y="834604"/>
                  <a:pt x="3676650" y="838200"/>
                </a:cubicBezTo>
                <a:cubicBezTo>
                  <a:pt x="3686304" y="840958"/>
                  <a:pt x="3695424" y="845547"/>
                  <a:pt x="3705225" y="847725"/>
                </a:cubicBezTo>
                <a:cubicBezTo>
                  <a:pt x="3724078" y="851915"/>
                  <a:pt x="3743437" y="853462"/>
                  <a:pt x="3762375" y="857250"/>
                </a:cubicBezTo>
                <a:cubicBezTo>
                  <a:pt x="3812003" y="867176"/>
                  <a:pt x="3786685" y="864196"/>
                  <a:pt x="3829050" y="876300"/>
                </a:cubicBezTo>
                <a:cubicBezTo>
                  <a:pt x="3841637" y="879896"/>
                  <a:pt x="3854371" y="882985"/>
                  <a:pt x="3867150" y="885825"/>
                </a:cubicBezTo>
                <a:cubicBezTo>
                  <a:pt x="3911344" y="895646"/>
                  <a:pt x="3912223" y="893260"/>
                  <a:pt x="3952875" y="904875"/>
                </a:cubicBezTo>
                <a:cubicBezTo>
                  <a:pt x="4033147" y="927810"/>
                  <a:pt x="3926535" y="897669"/>
                  <a:pt x="4010025" y="933450"/>
                </a:cubicBezTo>
                <a:cubicBezTo>
                  <a:pt x="4022057" y="938607"/>
                  <a:pt x="4035586" y="939213"/>
                  <a:pt x="4048125" y="942975"/>
                </a:cubicBezTo>
                <a:cubicBezTo>
                  <a:pt x="4067359" y="948745"/>
                  <a:pt x="4085794" y="957155"/>
                  <a:pt x="4105275" y="962025"/>
                </a:cubicBezTo>
                <a:cubicBezTo>
                  <a:pt x="4224382" y="991802"/>
                  <a:pt x="4076297" y="953746"/>
                  <a:pt x="4171950" y="981075"/>
                </a:cubicBezTo>
                <a:cubicBezTo>
                  <a:pt x="4184537" y="984671"/>
                  <a:pt x="4197350" y="987425"/>
                  <a:pt x="4210050" y="990600"/>
                </a:cubicBezTo>
                <a:cubicBezTo>
                  <a:pt x="4219575" y="996950"/>
                  <a:pt x="4228103" y="1005141"/>
                  <a:pt x="4238625" y="1009650"/>
                </a:cubicBezTo>
                <a:cubicBezTo>
                  <a:pt x="4250657" y="1014807"/>
                  <a:pt x="4263946" y="1016335"/>
                  <a:pt x="4276725" y="1019175"/>
                </a:cubicBezTo>
                <a:cubicBezTo>
                  <a:pt x="4292529" y="1022687"/>
                  <a:pt x="4308323" y="1026410"/>
                  <a:pt x="4324350" y="1028700"/>
                </a:cubicBezTo>
                <a:cubicBezTo>
                  <a:pt x="4415806" y="1041765"/>
                  <a:pt x="4387716" y="1031600"/>
                  <a:pt x="4457700" y="1047750"/>
                </a:cubicBezTo>
                <a:cubicBezTo>
                  <a:pt x="4483211" y="1053637"/>
                  <a:pt x="4509062" y="1058521"/>
                  <a:pt x="4533900" y="1066800"/>
                </a:cubicBezTo>
                <a:cubicBezTo>
                  <a:pt x="4543425" y="1069975"/>
                  <a:pt x="4552789" y="1073683"/>
                  <a:pt x="4562475" y="1076325"/>
                </a:cubicBezTo>
                <a:cubicBezTo>
                  <a:pt x="4587734" y="1083214"/>
                  <a:pt x="4613275" y="1089025"/>
                  <a:pt x="4638675" y="1095375"/>
                </a:cubicBezTo>
                <a:cubicBezTo>
                  <a:pt x="4651375" y="1098550"/>
                  <a:pt x="4664356" y="1100760"/>
                  <a:pt x="4676775" y="1104900"/>
                </a:cubicBezTo>
                <a:cubicBezTo>
                  <a:pt x="4686300" y="1108075"/>
                  <a:pt x="4695549" y="1112247"/>
                  <a:pt x="4705350" y="1114425"/>
                </a:cubicBezTo>
                <a:cubicBezTo>
                  <a:pt x="4724203" y="1118615"/>
                  <a:pt x="4743562" y="1120162"/>
                  <a:pt x="4762500" y="1123950"/>
                </a:cubicBezTo>
                <a:cubicBezTo>
                  <a:pt x="4806089" y="1132668"/>
                  <a:pt x="4800398" y="1136762"/>
                  <a:pt x="4848225" y="1143000"/>
                </a:cubicBezTo>
                <a:cubicBezTo>
                  <a:pt x="4905244" y="1150437"/>
                  <a:pt x="4962525" y="1155700"/>
                  <a:pt x="5019675" y="1162050"/>
                </a:cubicBezTo>
                <a:cubicBezTo>
                  <a:pt x="5048250" y="1165225"/>
                  <a:pt x="5076672" y="1170426"/>
                  <a:pt x="5105400" y="1171575"/>
                </a:cubicBezTo>
                <a:lnTo>
                  <a:pt x="5343525" y="1181100"/>
                </a:lnTo>
                <a:lnTo>
                  <a:pt x="6067425" y="1171575"/>
                </a:lnTo>
              </a:path>
            </a:pathLst>
          </a:cu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400"/>
            <a:endParaRPr lang="en-US" sz="1350">
              <a:solidFill>
                <a:srgbClr val="FFFFFF"/>
              </a:solidFill>
              <a:latin typeface="Segoe UI"/>
            </a:endParaRPr>
          </a:p>
        </p:txBody>
      </p:sp>
      <p:sp>
        <p:nvSpPr>
          <p:cNvPr id="2" name="文字方塊 1"/>
          <p:cNvSpPr txBox="1"/>
          <p:nvPr/>
        </p:nvSpPr>
        <p:spPr>
          <a:xfrm>
            <a:off x="1524001" y="6030954"/>
            <a:ext cx="5905527" cy="507831"/>
          </a:xfrm>
          <a:prstGeom prst="rect">
            <a:avLst/>
          </a:prstGeom>
          <a:noFill/>
        </p:spPr>
        <p:txBody>
          <a:bodyPr wrap="none" rtlCol="0">
            <a:spAutoFit/>
          </a:bodyPr>
          <a:lstStyle/>
          <a:p>
            <a:pPr defTabSz="914400"/>
            <a:r>
              <a:rPr lang="en-US" altLang="zh-TW" sz="1350" dirty="0">
                <a:solidFill>
                  <a:srgbClr val="505050"/>
                </a:solidFill>
                <a:latin typeface="Segoe UI"/>
                <a:hlinkClick r:id="rId4"/>
              </a:rPr>
              <a:t>http://</a:t>
            </a:r>
            <a:r>
              <a:rPr lang="en-US" altLang="zh-TW" sz="1350" dirty="0">
                <a:solidFill>
                  <a:srgbClr val="505050"/>
                </a:solidFill>
                <a:latin typeface="Segoe UI"/>
                <a:hlinkClick r:id="rId4"/>
              </a:rPr>
              <a:t>martinfowler.com/bliki/images/microservice-verdict/productivity.png</a:t>
            </a:r>
            <a:endParaRPr lang="en-US" altLang="zh-TW" sz="1350" dirty="0">
              <a:solidFill>
                <a:srgbClr val="505050"/>
              </a:solidFill>
              <a:latin typeface="Segoe UI"/>
            </a:endParaRPr>
          </a:p>
          <a:p>
            <a:pPr defTabSz="914400"/>
            <a:endParaRPr lang="zh-TW" altLang="en-US" sz="1350" dirty="0">
              <a:solidFill>
                <a:srgbClr val="505050"/>
              </a:solidFill>
              <a:latin typeface="Segoe UI"/>
            </a:endParaRPr>
          </a:p>
        </p:txBody>
      </p:sp>
      <p:sp>
        <p:nvSpPr>
          <p:cNvPr id="6" name="圓角矩形圖說文字 5"/>
          <p:cNvSpPr/>
          <p:nvPr/>
        </p:nvSpPr>
        <p:spPr bwMode="auto">
          <a:xfrm>
            <a:off x="2362201" y="3841819"/>
            <a:ext cx="2587624" cy="839540"/>
          </a:xfrm>
          <a:prstGeom prst="wedgeRoundRectCallout">
            <a:avLst>
              <a:gd name="adj1" fmla="val 36237"/>
              <a:gd name="adj2" fmla="val -9467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rgbClr val="505050"/>
                </a:solidFill>
                <a:latin typeface="Segoe UI"/>
                <a:ea typeface="Segoe UI" pitchFamily="34" charset="0"/>
                <a:cs typeface="Segoe UI" pitchFamily="34" charset="0"/>
              </a:rPr>
              <a:t>進行重構</a:t>
            </a:r>
            <a:r>
              <a:rPr lang="zh-TW" altLang="en-US" dirty="0">
                <a:solidFill>
                  <a:srgbClr val="505050"/>
                </a:solidFill>
                <a:latin typeface="Segoe UI"/>
                <a:ea typeface="Segoe UI" pitchFamily="34" charset="0"/>
                <a:cs typeface="Segoe UI" pitchFamily="34" charset="0"/>
              </a:rPr>
              <a:t>的最佳時機</a:t>
            </a:r>
            <a:endParaRPr lang="en-US" dirty="0" err="1">
              <a:solidFill>
                <a:srgbClr val="505050"/>
              </a:solidFill>
              <a:latin typeface="Segoe UI"/>
              <a:ea typeface="Segoe UI" pitchFamily="34" charset="0"/>
              <a:cs typeface="Segoe UI" pitchFamily="34" charset="0"/>
            </a:endParaRPr>
          </a:p>
        </p:txBody>
      </p:sp>
      <p:sp>
        <p:nvSpPr>
          <p:cNvPr id="4" name="矩形 3"/>
          <p:cNvSpPr/>
          <p:nvPr/>
        </p:nvSpPr>
        <p:spPr bwMode="auto">
          <a:xfrm>
            <a:off x="7785650" y="5154047"/>
            <a:ext cx="2226366" cy="397565"/>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矩形 8"/>
          <p:cNvSpPr/>
          <p:nvPr/>
        </p:nvSpPr>
        <p:spPr bwMode="auto">
          <a:xfrm>
            <a:off x="6414051" y="5551612"/>
            <a:ext cx="3746664" cy="397565"/>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21111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P spid="4"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微服務的進入門檻</a:t>
            </a:r>
          </a:p>
        </p:txBody>
      </p:sp>
      <p:sp>
        <p:nvSpPr>
          <p:cNvPr id="5" name="副標題 4"/>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460496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要享受微服務的好處是要代價的</a:t>
            </a:r>
            <a:r>
              <a:rPr lang="en-US" altLang="zh-TW" dirty="0"/>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050"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37360"/>
            <a:ext cx="10119340" cy="437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703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進入微服務架構的門票</a:t>
            </a:r>
            <a:r>
              <a:rPr lang="en-US" altLang="zh-TW" dirty="0"/>
              <a:t>…</a:t>
            </a:r>
            <a:endParaRPr lang="zh-TW" altLang="en-US" dirty="0"/>
          </a:p>
        </p:txBody>
      </p:sp>
      <p:sp>
        <p:nvSpPr>
          <p:cNvPr id="3" name="內容版面配置區 2"/>
          <p:cNvSpPr>
            <a:spLocks noGrp="1"/>
          </p:cNvSpPr>
          <p:nvPr>
            <p:ph idx="1"/>
          </p:nvPr>
        </p:nvSpPr>
        <p:spPr/>
        <p:txBody>
          <a:bodyPr>
            <a:normAutofit/>
          </a:bodyPr>
          <a:lstStyle/>
          <a:p>
            <a:pPr marL="742950" indent="-742950">
              <a:buFont typeface="+mj-lt"/>
              <a:buAutoNum type="arabicPeriod"/>
            </a:pPr>
            <a:r>
              <a:rPr lang="zh-TW" altLang="en-US" b="1" dirty="0"/>
              <a:t>系統架構的挑戰</a:t>
            </a:r>
            <a:r>
              <a:rPr lang="en-US" altLang="zh-TW" dirty="0"/>
              <a:t>:</a:t>
            </a:r>
          </a:p>
          <a:p>
            <a:pPr marL="292608" lvl="1" indent="0">
              <a:buNone/>
            </a:pPr>
            <a:r>
              <a:rPr lang="zh-TW" altLang="en-US" dirty="0"/>
              <a:t>微服務架構先天就是</a:t>
            </a:r>
            <a:r>
              <a:rPr lang="zh-TW" altLang="en-US" b="1" dirty="0">
                <a:solidFill>
                  <a:srgbClr val="FF0000"/>
                </a:solidFill>
              </a:rPr>
              <a:t>分散式</a:t>
            </a:r>
            <a:r>
              <a:rPr lang="zh-TW" altLang="en-US" dirty="0"/>
              <a:t>系統，複雜度高。</a:t>
            </a:r>
            <a:endParaRPr lang="en-US" altLang="zh-TW" dirty="0"/>
          </a:p>
          <a:p>
            <a:pPr marL="742950" indent="-742950">
              <a:buFont typeface="+mj-lt"/>
              <a:buAutoNum type="arabicPeriod"/>
            </a:pPr>
            <a:r>
              <a:rPr lang="zh-TW" altLang="en-US" b="1" dirty="0"/>
              <a:t>開發流程的挑戰</a:t>
            </a:r>
            <a:r>
              <a:rPr lang="en-US" altLang="zh-TW" dirty="0"/>
              <a:t>:</a:t>
            </a:r>
          </a:p>
          <a:p>
            <a:pPr marL="292608" lvl="1" indent="0">
              <a:buNone/>
            </a:pPr>
            <a:r>
              <a:rPr lang="zh-TW" altLang="en-US" dirty="0"/>
              <a:t>要能獨立更新或替換系統，</a:t>
            </a:r>
            <a:r>
              <a:rPr lang="en-US" altLang="zh-TW" b="1" dirty="0">
                <a:solidFill>
                  <a:srgbClr val="FF0000"/>
                </a:solidFill>
              </a:rPr>
              <a:t>API</a:t>
            </a:r>
            <a:r>
              <a:rPr lang="zh-TW" altLang="en-US" b="1" dirty="0">
                <a:solidFill>
                  <a:srgbClr val="FF0000"/>
                </a:solidFill>
              </a:rPr>
              <a:t>相容性</a:t>
            </a:r>
            <a:r>
              <a:rPr lang="zh-TW" altLang="en-US" dirty="0"/>
              <a:t>要求高，</a:t>
            </a:r>
            <a:r>
              <a:rPr lang="zh-TW" altLang="en-US" b="1" dirty="0">
                <a:solidFill>
                  <a:srgbClr val="FF0000"/>
                </a:solidFill>
              </a:rPr>
              <a:t>測試、</a:t>
            </a:r>
            <a:r>
              <a:rPr lang="en-US" altLang="zh-TW" b="1" dirty="0">
                <a:solidFill>
                  <a:srgbClr val="FF0000"/>
                </a:solidFill>
              </a:rPr>
              <a:t>CI</a:t>
            </a:r>
            <a:r>
              <a:rPr lang="zh-TW" altLang="en-US" b="1" dirty="0">
                <a:solidFill>
                  <a:srgbClr val="FF0000"/>
                </a:solidFill>
              </a:rPr>
              <a:t>、</a:t>
            </a:r>
            <a:r>
              <a:rPr lang="en-US" altLang="zh-TW" b="1" dirty="0">
                <a:solidFill>
                  <a:srgbClr val="FF0000"/>
                </a:solidFill>
              </a:rPr>
              <a:t>CD</a:t>
            </a:r>
            <a:r>
              <a:rPr lang="zh-TW" altLang="en-US" b="1" dirty="0">
                <a:solidFill>
                  <a:srgbClr val="FF0000"/>
                </a:solidFill>
              </a:rPr>
              <a:t>、</a:t>
            </a:r>
            <a:r>
              <a:rPr lang="en-US" altLang="zh-TW" b="1" dirty="0">
                <a:solidFill>
                  <a:srgbClr val="FF0000"/>
                </a:solidFill>
              </a:rPr>
              <a:t>DevOps</a:t>
            </a:r>
            <a:r>
              <a:rPr lang="zh-TW" altLang="en-US" dirty="0"/>
              <a:t> 是必要的環節之一。</a:t>
            </a:r>
            <a:endParaRPr lang="en-US" altLang="zh-TW" dirty="0"/>
          </a:p>
          <a:p>
            <a:pPr marL="742950" indent="-742950">
              <a:buFont typeface="+mj-lt"/>
              <a:buAutoNum type="arabicPeriod"/>
            </a:pPr>
            <a:r>
              <a:rPr lang="zh-TW" altLang="en-US" b="1" dirty="0"/>
              <a:t>營運上的挑戰</a:t>
            </a:r>
            <a:r>
              <a:rPr lang="en-US" altLang="zh-TW" dirty="0"/>
              <a:t>:</a:t>
            </a:r>
          </a:p>
          <a:p>
            <a:pPr marL="292608" lvl="1" indent="0">
              <a:buNone/>
            </a:pPr>
            <a:r>
              <a:rPr lang="zh-TW" altLang="en-US" dirty="0"/>
              <a:t>微服務的</a:t>
            </a:r>
            <a:r>
              <a:rPr lang="zh-TW" altLang="en-US" b="1" dirty="0">
                <a:solidFill>
                  <a:srgbClr val="FF0000"/>
                </a:solidFill>
              </a:rPr>
              <a:t>基礎建設</a:t>
            </a:r>
            <a:r>
              <a:rPr lang="zh-TW" altLang="en-US" dirty="0"/>
              <a:t>，</a:t>
            </a:r>
            <a:r>
              <a:rPr lang="zh-TW" altLang="en-US" b="1" dirty="0">
                <a:solidFill>
                  <a:srgbClr val="FF0000"/>
                </a:solidFill>
              </a:rPr>
              <a:t>容器化的佈署</a:t>
            </a:r>
            <a:r>
              <a:rPr lang="zh-TW" altLang="en-US" dirty="0"/>
              <a:t>，缺一不可。</a:t>
            </a:r>
          </a:p>
        </p:txBody>
      </p:sp>
    </p:spTree>
    <p:extLst>
      <p:ext uri="{BB962C8B-B14F-4D97-AF65-F5344CB8AC3E}">
        <p14:creationId xmlns:p14="http://schemas.microsoft.com/office/powerpoint/2010/main" val="36306783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我們的 </a:t>
            </a:r>
            <a:r>
              <a:rPr lang="en-US" altLang="zh-TW" dirty="0"/>
              <a:t>"</a:t>
            </a:r>
            <a:r>
              <a:rPr lang="zh-TW" altLang="en-US" dirty="0"/>
              <a:t>單體式</a:t>
            </a:r>
            <a:r>
              <a:rPr lang="en-US" altLang="zh-TW" dirty="0"/>
              <a:t>"</a:t>
            </a:r>
            <a:r>
              <a:rPr lang="zh-TW" altLang="en-US" dirty="0"/>
              <a:t> 系統有多複雜</a:t>
            </a:r>
            <a:r>
              <a:rPr lang="en-US" altLang="zh-TW" dirty="0"/>
              <a:t>?</a:t>
            </a:r>
            <a:endParaRPr lang="zh-TW" altLang="en-US" dirty="0"/>
          </a:p>
        </p:txBody>
      </p:sp>
      <p:sp>
        <p:nvSpPr>
          <p:cNvPr id="4" name="內容版面配置區 3"/>
          <p:cNvSpPr>
            <a:spLocks noGrp="1"/>
          </p:cNvSpPr>
          <p:nvPr>
            <p:ph idx="1"/>
          </p:nvPr>
        </p:nvSpPr>
        <p:spPr/>
        <p:txBody>
          <a:bodyPr>
            <a:normAutofit fontScale="92500" lnSpcReduction="10000"/>
          </a:bodyPr>
          <a:lstStyle/>
          <a:p>
            <a:pPr>
              <a:buFont typeface="Wingdings" panose="05000000000000000000" pitchFamily="2" charset="2"/>
              <a:buChar char="p"/>
            </a:pPr>
            <a:r>
              <a:rPr lang="en-US" altLang="zh-TW" dirty="0"/>
              <a:t> ASP.NET Web Form</a:t>
            </a:r>
          </a:p>
          <a:p>
            <a:pPr>
              <a:buFont typeface="Wingdings" panose="05000000000000000000" pitchFamily="2" charset="2"/>
              <a:buChar char="p"/>
            </a:pPr>
            <a:r>
              <a:rPr lang="zh-TW" altLang="en-US" dirty="0"/>
              <a:t> 共有 </a:t>
            </a:r>
            <a:r>
              <a:rPr lang="en-US" altLang="zh-TW" b="1" dirty="0">
                <a:solidFill>
                  <a:srgbClr val="FF0000"/>
                </a:solidFill>
              </a:rPr>
              <a:t>3000</a:t>
            </a:r>
            <a:r>
              <a:rPr lang="en-US" altLang="zh-TW" dirty="0"/>
              <a:t>+</a:t>
            </a:r>
            <a:r>
              <a:rPr lang="zh-TW" altLang="en-US" dirty="0"/>
              <a:t> 個頁面與控制項 </a:t>
            </a:r>
            <a:r>
              <a:rPr lang="en-US" altLang="zh-TW" dirty="0"/>
              <a:t>(.</a:t>
            </a:r>
            <a:r>
              <a:rPr lang="en-US" altLang="zh-TW" dirty="0" err="1"/>
              <a:t>aspx</a:t>
            </a:r>
            <a:r>
              <a:rPr lang="en-US" altLang="zh-TW" dirty="0"/>
              <a:t> + .</a:t>
            </a:r>
            <a:r>
              <a:rPr lang="en-US" altLang="zh-TW" dirty="0" err="1"/>
              <a:t>ascx</a:t>
            </a:r>
            <a:r>
              <a:rPr lang="en-US" altLang="zh-TW" dirty="0"/>
              <a:t>)</a:t>
            </a:r>
          </a:p>
          <a:p>
            <a:pPr>
              <a:buFont typeface="Wingdings" panose="05000000000000000000" pitchFamily="2" charset="2"/>
              <a:buChar char="p"/>
            </a:pPr>
            <a:r>
              <a:rPr lang="en-US" altLang="zh-TW" dirty="0"/>
              <a:t> Web Sites </a:t>
            </a:r>
            <a:r>
              <a:rPr lang="zh-TW" altLang="en-US" dirty="0"/>
              <a:t>內有 </a:t>
            </a:r>
            <a:r>
              <a:rPr lang="en-US" altLang="zh-TW" b="1" dirty="0">
                <a:solidFill>
                  <a:srgbClr val="FF0000"/>
                </a:solidFill>
              </a:rPr>
              <a:t>4500</a:t>
            </a:r>
            <a:r>
              <a:rPr lang="en-US" altLang="zh-TW" dirty="0"/>
              <a:t>+ Code Files ( .</a:t>
            </a:r>
            <a:r>
              <a:rPr lang="en-US" altLang="zh-TW" dirty="0" err="1"/>
              <a:t>cs</a:t>
            </a:r>
            <a:r>
              <a:rPr lang="en-US" altLang="zh-TW" dirty="0"/>
              <a:t> )</a:t>
            </a:r>
          </a:p>
          <a:p>
            <a:pPr>
              <a:buFont typeface="Wingdings" panose="05000000000000000000" pitchFamily="2" charset="2"/>
              <a:buChar char="p"/>
            </a:pPr>
            <a:r>
              <a:rPr lang="en-US" altLang="zh-TW" dirty="0"/>
              <a:t> </a:t>
            </a:r>
            <a:r>
              <a:rPr lang="zh-TW" altLang="en-US" dirty="0"/>
              <a:t>超過 </a:t>
            </a:r>
            <a:r>
              <a:rPr lang="en-US" altLang="zh-TW" b="1" dirty="0">
                <a:solidFill>
                  <a:srgbClr val="FF0000"/>
                </a:solidFill>
              </a:rPr>
              <a:t>800,000</a:t>
            </a:r>
            <a:r>
              <a:rPr lang="zh-TW" altLang="en-US" dirty="0"/>
              <a:t> 行 </a:t>
            </a:r>
            <a:r>
              <a:rPr lang="en-US" altLang="zh-TW" dirty="0"/>
              <a:t>source codes</a:t>
            </a:r>
          </a:p>
          <a:p>
            <a:pPr>
              <a:buFont typeface="Wingdings" panose="05000000000000000000" pitchFamily="2" charset="2"/>
              <a:buChar char="p"/>
            </a:pPr>
            <a:endParaRPr lang="en-US" altLang="zh-TW" dirty="0"/>
          </a:p>
          <a:p>
            <a:pPr>
              <a:buFont typeface="Wingdings" panose="05000000000000000000" pitchFamily="2" charset="2"/>
              <a:buChar char="p"/>
            </a:pPr>
            <a:r>
              <a:rPr lang="en-US" altLang="zh-TW" dirty="0"/>
              <a:t> Build Web Sites </a:t>
            </a:r>
            <a:r>
              <a:rPr lang="zh-TW" altLang="en-US" dirty="0"/>
              <a:t>需要 </a:t>
            </a:r>
            <a:r>
              <a:rPr lang="en-US" altLang="zh-TW" b="1" dirty="0">
                <a:solidFill>
                  <a:srgbClr val="FF0000"/>
                </a:solidFill>
              </a:rPr>
              <a:t>35</a:t>
            </a:r>
            <a:r>
              <a:rPr lang="zh-TW" altLang="en-US" dirty="0"/>
              <a:t> 分鐘 </a:t>
            </a:r>
            <a:r>
              <a:rPr lang="en-US" altLang="zh-TW" dirty="0"/>
              <a:t>(i5, 8G, SSD)</a:t>
            </a:r>
          </a:p>
          <a:p>
            <a:pPr>
              <a:buFont typeface="Wingdings" panose="05000000000000000000" pitchFamily="2" charset="2"/>
              <a:buChar char="p"/>
            </a:pPr>
            <a:r>
              <a:rPr lang="en-US" altLang="zh-TW" dirty="0"/>
              <a:t> CI + CD </a:t>
            </a:r>
            <a:r>
              <a:rPr lang="zh-TW" altLang="en-US" dirty="0"/>
              <a:t>需要花費 </a:t>
            </a:r>
            <a:r>
              <a:rPr lang="en-US" altLang="zh-TW" b="1" dirty="0">
                <a:solidFill>
                  <a:srgbClr val="FF0000"/>
                </a:solidFill>
              </a:rPr>
              <a:t>85</a:t>
            </a:r>
            <a:r>
              <a:rPr lang="en-US" altLang="zh-TW" dirty="0"/>
              <a:t> </a:t>
            </a:r>
            <a:r>
              <a:rPr lang="zh-TW" altLang="en-US" dirty="0"/>
              <a:t>分鐘</a:t>
            </a:r>
          </a:p>
        </p:txBody>
      </p:sp>
    </p:spTree>
    <p:extLst>
      <p:ext uri="{BB962C8B-B14F-4D97-AF65-F5344CB8AC3E}">
        <p14:creationId xmlns:p14="http://schemas.microsoft.com/office/powerpoint/2010/main" val="2293431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chemeClr val="tx1"/>
                </a:solidFill>
              </a:rPr>
              <a:t>原本的架構 </a:t>
            </a:r>
            <a:r>
              <a:rPr lang="en-US" altLang="zh-TW" dirty="0">
                <a:solidFill>
                  <a:schemeClr val="tx1"/>
                </a:solidFill>
              </a:rPr>
              <a:t>(Before 2014)</a:t>
            </a:r>
            <a:br>
              <a:rPr lang="en-US" altLang="zh-TW" dirty="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5626" y="2099156"/>
            <a:ext cx="1022655" cy="1224736"/>
          </a:xfrm>
          <a:prstGeom prst="rect">
            <a:avLst/>
          </a:prstGeom>
        </p:spPr>
      </p:pic>
      <p:pic>
        <p:nvPicPr>
          <p:cNvPr id="15" name="圖片 1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689" y="2099156"/>
            <a:ext cx="1022655" cy="1224736"/>
          </a:xfrm>
          <a:prstGeom prst="rect">
            <a:avLst/>
          </a:prstGeom>
        </p:spPr>
      </p:pic>
      <p:pic>
        <p:nvPicPr>
          <p:cNvPr id="17" name="圖片 16"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9013" y="4232758"/>
            <a:ext cx="1113692" cy="1281947"/>
          </a:xfrm>
          <a:prstGeom prst="rect">
            <a:avLst/>
          </a:prstGeom>
        </p:spPr>
      </p:pic>
      <p:pic>
        <p:nvPicPr>
          <p:cNvPr id="19" name="圖片 18"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689" y="4232758"/>
            <a:ext cx="1113692" cy="1281947"/>
          </a:xfrm>
          <a:prstGeom prst="rect">
            <a:avLst/>
          </a:prstGeom>
        </p:spPr>
      </p:pic>
      <p:sp>
        <p:nvSpPr>
          <p:cNvPr id="20" name="文字方塊 19"/>
          <p:cNvSpPr txBox="1"/>
          <p:nvPr/>
        </p:nvSpPr>
        <p:spPr>
          <a:xfrm>
            <a:off x="9582423"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890486"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9230564"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sp>
        <p:nvSpPr>
          <p:cNvPr id="23" name="文字方塊 22"/>
          <p:cNvSpPr txBox="1"/>
          <p:nvPr/>
        </p:nvSpPr>
        <p:spPr>
          <a:xfrm>
            <a:off x="529692"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cxnSp>
        <p:nvCxnSpPr>
          <p:cNvPr id="24" name="直線單箭頭接點 23"/>
          <p:cNvCxnSpPr/>
          <p:nvPr/>
        </p:nvCxnSpPr>
        <p:spPr>
          <a:xfrm>
            <a:off x="10136670"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410718"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7465389" y="5023137"/>
            <a:ext cx="2117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495709" y="5023137"/>
            <a:ext cx="211703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981504"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0" name="文字方塊 29"/>
          <p:cNvSpPr txBox="1"/>
          <p:nvPr/>
        </p:nvSpPr>
        <p:spPr>
          <a:xfrm>
            <a:off x="3062861"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404857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en-US" dirty="0"/>
          </a:p>
        </p:txBody>
      </p:sp>
      <p:sp>
        <p:nvSpPr>
          <p:cNvPr id="3" name="內容版面配置區 2"/>
          <p:cNvSpPr>
            <a:spLocks noGrp="1"/>
          </p:cNvSpPr>
          <p:nvPr>
            <p:ph idx="1"/>
          </p:nvPr>
        </p:nvSpPr>
        <p:spPr/>
        <p:txBody>
          <a:bodyPr/>
          <a:lstStyle/>
          <a:p>
            <a:pPr marL="742950" indent="-742950">
              <a:buFont typeface="+mj-lt"/>
              <a:buAutoNum type="arabicPeriod"/>
            </a:pPr>
            <a:r>
              <a:rPr lang="zh-TW" altLang="en-US" dirty="0" smtClean="0"/>
              <a:t>微服務是什麼</a:t>
            </a:r>
            <a:r>
              <a:rPr lang="en-US" altLang="zh-TW" dirty="0" smtClean="0"/>
              <a:t>?</a:t>
            </a:r>
          </a:p>
          <a:p>
            <a:pPr marL="742950" indent="-742950">
              <a:buFont typeface="+mj-lt"/>
              <a:buAutoNum type="arabicPeriod"/>
            </a:pPr>
            <a:r>
              <a:rPr lang="zh-TW" altLang="en-US" dirty="0"/>
              <a:t>微</a:t>
            </a:r>
            <a:r>
              <a:rPr lang="zh-TW" altLang="en-US" dirty="0" smtClean="0"/>
              <a:t>服務的進入門檻</a:t>
            </a:r>
            <a:endParaRPr lang="en-US" altLang="zh-TW" dirty="0" smtClean="0"/>
          </a:p>
          <a:p>
            <a:pPr marL="742950" indent="-742950">
              <a:buFont typeface="+mj-lt"/>
              <a:buAutoNum type="arabicPeriod"/>
            </a:pPr>
            <a:r>
              <a:rPr lang="zh-TW" altLang="en-US" dirty="0"/>
              <a:t>微</a:t>
            </a:r>
            <a:r>
              <a:rPr lang="zh-TW" altLang="en-US" dirty="0" smtClean="0"/>
              <a:t>服務</a:t>
            </a:r>
            <a:r>
              <a:rPr lang="zh-TW" altLang="en-US" dirty="0"/>
              <a:t> </a:t>
            </a:r>
            <a:r>
              <a:rPr lang="en-US" altLang="zh-TW" dirty="0" smtClean="0"/>
              <a:t>(</a:t>
            </a:r>
            <a:r>
              <a:rPr lang="zh-TW" altLang="en-US" dirty="0" smtClean="0"/>
              <a:t>必備的</a:t>
            </a:r>
            <a:r>
              <a:rPr lang="en-US" altLang="zh-TW" dirty="0" smtClean="0"/>
              <a:t>)</a:t>
            </a:r>
            <a:r>
              <a:rPr lang="zh-TW" altLang="en-US" dirty="0" smtClean="0"/>
              <a:t> 基礎建設</a:t>
            </a:r>
            <a:endParaRPr lang="en-US" altLang="zh-TW" dirty="0" smtClean="0"/>
          </a:p>
          <a:p>
            <a:pPr marL="742950" indent="-742950">
              <a:buFont typeface="+mj-lt"/>
              <a:buAutoNum type="arabicPeriod"/>
            </a:pPr>
            <a:r>
              <a:rPr lang="zh-TW" altLang="en-US" dirty="0"/>
              <a:t>微</a:t>
            </a:r>
            <a:r>
              <a:rPr lang="zh-TW" altLang="en-US" dirty="0" smtClean="0"/>
              <a:t>服務的資料管理</a:t>
            </a:r>
            <a:endParaRPr lang="en-US" altLang="zh-TW" dirty="0" smtClean="0"/>
          </a:p>
          <a:p>
            <a:pPr marL="742950" indent="-742950">
              <a:buFont typeface="+mj-lt"/>
              <a:buAutoNum type="arabicPeriod"/>
            </a:pPr>
            <a:r>
              <a:rPr lang="zh-TW" altLang="en-US" dirty="0" smtClean="0"/>
              <a:t>總結</a:t>
            </a:r>
            <a:r>
              <a:rPr lang="en-US" altLang="zh-TW" dirty="0" smtClean="0"/>
              <a:t>,</a:t>
            </a:r>
            <a:r>
              <a:rPr lang="zh-TW" altLang="en-US" smtClean="0"/>
              <a:t> 案例</a:t>
            </a:r>
            <a:r>
              <a:rPr lang="zh-TW" altLang="en-US" dirty="0" smtClean="0"/>
              <a:t>探討</a:t>
            </a:r>
            <a:r>
              <a:rPr lang="zh-TW" altLang="en-US" dirty="0"/>
              <a:t> </a:t>
            </a:r>
            <a:r>
              <a:rPr lang="en-US" altLang="zh-TW" dirty="0" smtClean="0"/>
              <a:t>&amp;</a:t>
            </a:r>
            <a:r>
              <a:rPr lang="zh-TW" altLang="en-US" dirty="0"/>
              <a:t> </a:t>
            </a:r>
            <a:r>
              <a:rPr lang="en-US" altLang="zh-TW" dirty="0" smtClean="0"/>
              <a:t>Q</a:t>
            </a:r>
            <a:r>
              <a:rPr lang="en-US" altLang="zh-TW" dirty="0"/>
              <a:t>A</a:t>
            </a:r>
            <a:endParaRPr lang="en-US" dirty="0"/>
          </a:p>
        </p:txBody>
      </p:sp>
    </p:spTree>
    <p:extLst>
      <p:ext uri="{BB962C8B-B14F-4D97-AF65-F5344CB8AC3E}">
        <p14:creationId xmlns:p14="http://schemas.microsoft.com/office/powerpoint/2010/main" val="19313887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實作上的難題</a:t>
            </a:r>
          </a:p>
        </p:txBody>
      </p:sp>
      <p:sp>
        <p:nvSpPr>
          <p:cNvPr id="3" name="內容版面配置區 2"/>
          <p:cNvSpPr>
            <a:spLocks noGrp="1"/>
          </p:cNvSpPr>
          <p:nvPr>
            <p:ph idx="1"/>
          </p:nvPr>
        </p:nvSpPr>
        <p:spPr/>
        <p:txBody>
          <a:bodyPr>
            <a:normAutofit fontScale="70000" lnSpcReduction="20000"/>
          </a:bodyPr>
          <a:lstStyle/>
          <a:p>
            <a:r>
              <a:rPr lang="zh-TW" altLang="en-US" sz="4500" b="1" dirty="0"/>
              <a:t>維護困難</a:t>
            </a:r>
            <a:r>
              <a:rPr lang="en-US" altLang="zh-TW" sz="4500" b="1" dirty="0"/>
              <a:t>: </a:t>
            </a:r>
            <a:r>
              <a:rPr lang="zh-TW" altLang="en-US" dirty="0"/>
              <a:t>大型單體式系統的開發、維護、更新、測試都很困難。改一行 </a:t>
            </a:r>
            <a:r>
              <a:rPr lang="en-US" altLang="zh-TW" dirty="0"/>
              <a:t>code </a:t>
            </a:r>
            <a:r>
              <a:rPr lang="zh-TW" altLang="en-US" dirty="0"/>
              <a:t>就要測試所有功能，並且重新佈署整套系統。</a:t>
            </a:r>
            <a:r>
              <a:rPr lang="en-US" altLang="zh-TW" dirty="0"/>
              <a:t/>
            </a:r>
            <a:br>
              <a:rPr lang="en-US" altLang="zh-TW" dirty="0"/>
            </a:br>
            <a:endParaRPr lang="zh-TW" altLang="en-US" dirty="0"/>
          </a:p>
          <a:p>
            <a:r>
              <a:rPr lang="zh-TW" altLang="en-US" sz="4500" b="1" dirty="0"/>
              <a:t>擴充困難</a:t>
            </a:r>
            <a:r>
              <a:rPr lang="en-US" altLang="zh-TW" sz="4500" b="1" dirty="0"/>
              <a:t>: </a:t>
            </a:r>
            <a:r>
              <a:rPr lang="zh-TW" altLang="en-US" dirty="0"/>
              <a:t>由於服務無法分割，只能整體進行擴充，複雜度高。無法隔離 </a:t>
            </a:r>
            <a:r>
              <a:rPr lang="en-US" altLang="zh-TW" dirty="0"/>
              <a:t>Application </a:t>
            </a:r>
            <a:r>
              <a:rPr lang="zh-TW" altLang="en-US" dirty="0"/>
              <a:t>內的部分元件 </a:t>
            </a:r>
            <a:r>
              <a:rPr lang="en-US" altLang="zh-TW" dirty="0"/>
              <a:t>Failure</a:t>
            </a:r>
            <a:r>
              <a:rPr lang="zh-TW" altLang="en-US" dirty="0"/>
              <a:t>。</a:t>
            </a:r>
            <a:r>
              <a:rPr lang="en-US" altLang="zh-TW" sz="2900" dirty="0"/>
              <a:t/>
            </a:r>
            <a:br>
              <a:rPr lang="en-US" altLang="zh-TW" sz="2900" dirty="0"/>
            </a:br>
            <a:endParaRPr lang="en-US" altLang="zh-TW" dirty="0"/>
          </a:p>
          <a:p>
            <a:r>
              <a:rPr lang="zh-TW" altLang="en-US" sz="4500" b="1" dirty="0"/>
              <a:t>雲端化困難</a:t>
            </a:r>
            <a:r>
              <a:rPr lang="en-US" altLang="zh-TW" sz="4500" b="1" dirty="0"/>
              <a:t>: </a:t>
            </a:r>
            <a:r>
              <a:rPr lang="zh-TW" altLang="en-US" sz="3800" dirty="0"/>
              <a:t>難以朝向雲端化發展。同時系統非多租戶設計，要大量佈署同樣服務給不同客戶的效率及使用率也不佳。</a:t>
            </a:r>
            <a:r>
              <a:rPr lang="en-US" altLang="zh-TW" sz="3200" dirty="0"/>
              <a:t/>
            </a:r>
            <a:br>
              <a:rPr lang="en-US" altLang="zh-TW" sz="3200" dirty="0"/>
            </a:br>
            <a:endParaRPr lang="zh-TW" altLang="en-US" sz="2900" dirty="0"/>
          </a:p>
          <a:p>
            <a:r>
              <a:rPr lang="zh-TW" altLang="en-US" sz="4400" b="1" dirty="0"/>
              <a:t>佈署困難</a:t>
            </a:r>
            <a:r>
              <a:rPr lang="en-US" altLang="zh-TW" sz="4400" b="1" dirty="0"/>
              <a:t>: </a:t>
            </a:r>
            <a:r>
              <a:rPr lang="en-US" altLang="zh-TW" sz="3800" dirty="0"/>
              <a:t>Container </a:t>
            </a:r>
            <a:r>
              <a:rPr lang="zh-TW" altLang="en-US" sz="3800" dirty="0"/>
              <a:t>技術能解決佈署問題，但是 </a:t>
            </a:r>
            <a:r>
              <a:rPr lang="en-US" altLang="zh-TW" sz="3800" dirty="0"/>
              <a:t>Docker </a:t>
            </a:r>
            <a:r>
              <a:rPr lang="zh-TW" altLang="en-US" sz="3800" dirty="0"/>
              <a:t>必須架構在 </a:t>
            </a:r>
            <a:r>
              <a:rPr lang="en-US" altLang="zh-TW" sz="3800" dirty="0"/>
              <a:t>Linux </a:t>
            </a:r>
            <a:r>
              <a:rPr lang="zh-TW" altLang="en-US" sz="3800" dirty="0"/>
              <a:t>上，</a:t>
            </a:r>
            <a:r>
              <a:rPr lang="en-US" altLang="zh-TW" sz="3800" dirty="0"/>
              <a:t>.NET Developer </a:t>
            </a:r>
            <a:r>
              <a:rPr lang="zh-TW" altLang="en-US" sz="3800" dirty="0"/>
              <a:t>難以直接使用。</a:t>
            </a:r>
          </a:p>
        </p:txBody>
      </p:sp>
    </p:spTree>
    <p:extLst>
      <p:ext uri="{BB962C8B-B14F-4D97-AF65-F5344CB8AC3E}">
        <p14:creationId xmlns:p14="http://schemas.microsoft.com/office/powerpoint/2010/main" val="1982712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Native Arch.</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61928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7087" y="6458859"/>
            <a:ext cx="3327642" cy="369332"/>
          </a:xfrm>
          <a:prstGeom prst="rect">
            <a:avLst/>
          </a:prstGeom>
          <a:noFill/>
        </p:spPr>
        <p:txBody>
          <a:bodyPr wrap="none" rtlCol="0">
            <a:spAutoFit/>
          </a:bodyPr>
          <a:lstStyle/>
          <a:p>
            <a:r>
              <a:rPr lang="en-US" altLang="zh-TW" dirty="0">
                <a:solidFill>
                  <a:schemeClr val="bg1"/>
                </a:solidFill>
              </a:rPr>
              <a:t>https://read01.com/7O7eko.html</a:t>
            </a:r>
            <a:endParaRPr lang="zh-TW" altLang="en-US" dirty="0">
              <a:solidFill>
                <a:schemeClr val="bg1"/>
              </a:solidFill>
            </a:endParaRPr>
          </a:p>
        </p:txBody>
      </p:sp>
      <p:sp>
        <p:nvSpPr>
          <p:cNvPr id="3" name="文字方塊 2"/>
          <p:cNvSpPr txBox="1"/>
          <p:nvPr/>
        </p:nvSpPr>
        <p:spPr>
          <a:xfrm>
            <a:off x="333829" y="319314"/>
            <a:ext cx="11572399" cy="6001643"/>
          </a:xfrm>
          <a:prstGeom prst="rect">
            <a:avLst/>
          </a:prstGeom>
          <a:noFill/>
        </p:spPr>
        <p:txBody>
          <a:bodyPr wrap="none" rtlCol="0">
            <a:spAutoFit/>
          </a:bodyPr>
          <a:lstStyle/>
          <a:p>
            <a:r>
              <a:rPr lang="zh-TW" altLang="en-US" sz="2400" dirty="0">
                <a:solidFill>
                  <a:srgbClr val="FF0000"/>
                </a:solidFill>
              </a:rPr>
              <a:t>你能做到每周、每天甚至每個鐘頭向客戶發布新特性嗎</a:t>
            </a:r>
            <a:r>
              <a:rPr lang="en-US" altLang="zh-TW" sz="2400" dirty="0" smtClean="0">
                <a:solidFill>
                  <a:srgbClr val="FF0000"/>
                </a:solidFill>
              </a:rPr>
              <a:t>?</a:t>
            </a:r>
          </a:p>
          <a:p>
            <a:r>
              <a:rPr lang="zh-TW" altLang="en-US" sz="2400" dirty="0" smtClean="0">
                <a:solidFill>
                  <a:srgbClr val="FF0000"/>
                </a:solidFill>
              </a:rPr>
              <a:t>新</a:t>
            </a:r>
            <a:r>
              <a:rPr lang="zh-TW" altLang="en-US" sz="2400" dirty="0">
                <a:solidFill>
                  <a:srgbClr val="FF0000"/>
                </a:solidFill>
              </a:rPr>
              <a:t>加入的開發者能夠在他們工作的第一天甚至面試階段就能部署代碼嗎</a:t>
            </a:r>
            <a:r>
              <a:rPr lang="en-US" altLang="zh-TW" sz="2400" dirty="0" smtClean="0">
                <a:solidFill>
                  <a:srgbClr val="FF0000"/>
                </a:solidFill>
              </a:rPr>
              <a:t>?</a:t>
            </a:r>
          </a:p>
          <a:p>
            <a:r>
              <a:rPr lang="zh-TW" altLang="en-US" sz="2400" dirty="0" smtClean="0">
                <a:solidFill>
                  <a:srgbClr val="FF0000"/>
                </a:solidFill>
              </a:rPr>
              <a:t>部署</a:t>
            </a:r>
            <a:r>
              <a:rPr lang="zh-TW" altLang="en-US" sz="2400" dirty="0">
                <a:solidFill>
                  <a:srgbClr val="FF0000"/>
                </a:solidFill>
              </a:rPr>
              <a:t>新員工的代碼後，你能因為確信應用程式運行正常而安然入睡嗎</a:t>
            </a:r>
            <a:r>
              <a:rPr lang="en-US" altLang="zh-TW" sz="2400" dirty="0" smtClean="0">
                <a:solidFill>
                  <a:srgbClr val="FF0000"/>
                </a:solidFill>
              </a:rPr>
              <a:t>?</a:t>
            </a:r>
          </a:p>
          <a:p>
            <a:endParaRPr lang="en-US" altLang="zh-TW" sz="2400" dirty="0"/>
          </a:p>
          <a:p>
            <a:r>
              <a:rPr lang="zh-TW" altLang="en-US" sz="2400" dirty="0" smtClean="0"/>
              <a:t>建立</a:t>
            </a:r>
            <a:r>
              <a:rPr lang="zh-TW" altLang="en-US" sz="2400" dirty="0"/>
              <a:t>快速發布機制，包括支持</a:t>
            </a:r>
            <a:r>
              <a:rPr lang="en-US" altLang="zh-TW" sz="2400" dirty="0"/>
              <a:t>cloud-native</a:t>
            </a:r>
            <a:r>
              <a:rPr lang="zh-TW" altLang="en-US" sz="2400" dirty="0"/>
              <a:t>應用的安全與可靠的運維的流程、工具</a:t>
            </a:r>
            <a:r>
              <a:rPr lang="zh-TW" altLang="en-US" sz="2400" dirty="0" smtClean="0"/>
              <a:t>和</a:t>
            </a:r>
            <a:endParaRPr lang="en-US" altLang="zh-TW" sz="2400" dirty="0" smtClean="0"/>
          </a:p>
          <a:p>
            <a:r>
              <a:rPr lang="zh-TW" altLang="en-US" sz="2400" dirty="0" smtClean="0"/>
              <a:t>文化</a:t>
            </a:r>
            <a:r>
              <a:rPr lang="zh-TW" altLang="en-US" sz="2400" dirty="0"/>
              <a:t>，已經成為軟體驅動組織的關鍵戰略因素。有了快速發布機制，這些組織就</a:t>
            </a:r>
            <a:r>
              <a:rPr lang="zh-TW" altLang="en-US" sz="2400" dirty="0" smtClean="0"/>
              <a:t>能</a:t>
            </a:r>
            <a:endParaRPr lang="en-US" altLang="zh-TW" sz="2400" dirty="0" smtClean="0"/>
          </a:p>
          <a:p>
            <a:r>
              <a:rPr lang="zh-TW" altLang="en-US" sz="2400" dirty="0" smtClean="0"/>
              <a:t>在</a:t>
            </a:r>
            <a:r>
              <a:rPr lang="zh-TW" altLang="en-US" sz="2400" dirty="0"/>
              <a:t>降低風險的同時更快地發布軟體。發布軟體越快，得到的反饋循環就越緊密，</a:t>
            </a:r>
            <a:r>
              <a:rPr lang="zh-TW" altLang="en-US" sz="2400" dirty="0" smtClean="0"/>
              <a:t>企業</a:t>
            </a:r>
            <a:endParaRPr lang="en-US" altLang="zh-TW" sz="2400" dirty="0" smtClean="0"/>
          </a:p>
          <a:p>
            <a:r>
              <a:rPr lang="zh-TW" altLang="en-US" sz="2400" dirty="0" smtClean="0"/>
              <a:t>就</a:t>
            </a:r>
            <a:r>
              <a:rPr lang="zh-TW" altLang="en-US" sz="2400" dirty="0"/>
              <a:t>能更有效地響應客戶的需要</a:t>
            </a:r>
            <a:r>
              <a:rPr lang="zh-TW" altLang="en-US" sz="2400" dirty="0" smtClean="0"/>
              <a:t>。</a:t>
            </a:r>
            <a:endParaRPr lang="en-US" altLang="zh-TW" sz="2400" dirty="0" smtClean="0"/>
          </a:p>
          <a:p>
            <a:endParaRPr lang="zh-TW" altLang="en-US" sz="2400" dirty="0"/>
          </a:p>
          <a:p>
            <a:r>
              <a:rPr lang="zh-TW" altLang="en-US" sz="2400" dirty="0">
                <a:solidFill>
                  <a:srgbClr val="FF0000"/>
                </a:solidFill>
              </a:rPr>
              <a:t>持續交付是軟體正在變成</a:t>
            </a:r>
            <a:r>
              <a:rPr lang="en-US" altLang="zh-TW" sz="2400" dirty="0">
                <a:solidFill>
                  <a:srgbClr val="FF0000"/>
                </a:solidFill>
              </a:rPr>
              <a:t>cloud-native</a:t>
            </a:r>
            <a:r>
              <a:rPr lang="zh-TW" altLang="en-US" sz="2400" dirty="0">
                <a:solidFill>
                  <a:srgbClr val="FF0000"/>
                </a:solidFill>
              </a:rPr>
              <a:t>應用的原因：更快地交付軟體，降低反饋</a:t>
            </a:r>
            <a:r>
              <a:rPr lang="zh-TW" altLang="en-US" sz="2400" dirty="0" smtClean="0">
                <a:solidFill>
                  <a:srgbClr val="FF0000"/>
                </a:solidFill>
              </a:rPr>
              <a:t>循環</a:t>
            </a:r>
            <a:endParaRPr lang="en-US" altLang="zh-TW" sz="2400" dirty="0" smtClean="0">
              <a:solidFill>
                <a:srgbClr val="FF0000"/>
              </a:solidFill>
            </a:endParaRPr>
          </a:p>
          <a:p>
            <a:r>
              <a:rPr lang="zh-TW" altLang="en-US" sz="2400" dirty="0" smtClean="0">
                <a:solidFill>
                  <a:srgbClr val="FF0000"/>
                </a:solidFill>
              </a:rPr>
              <a:t>的</a:t>
            </a:r>
            <a:r>
              <a:rPr lang="zh-TW" altLang="en-US" sz="2400" dirty="0">
                <a:solidFill>
                  <a:srgbClr val="FF0000"/>
                </a:solidFill>
              </a:rPr>
              <a:t>時間。完全實現</a:t>
            </a:r>
            <a:r>
              <a:rPr lang="en-US" altLang="zh-TW" sz="2400" dirty="0">
                <a:solidFill>
                  <a:srgbClr val="FF0000"/>
                </a:solidFill>
              </a:rPr>
              <a:t>cloud-native</a:t>
            </a:r>
            <a:r>
              <a:rPr lang="zh-TW" altLang="en-US" sz="2400" dirty="0">
                <a:solidFill>
                  <a:srgbClr val="FF0000"/>
                </a:solidFill>
              </a:rPr>
              <a:t>戰略，需要文化和技術兩方面的改變，</a:t>
            </a:r>
            <a:r>
              <a:rPr lang="en-US" altLang="zh-TW" sz="2400" dirty="0">
                <a:solidFill>
                  <a:srgbClr val="FF0000"/>
                </a:solidFill>
              </a:rPr>
              <a:t>DevOps</a:t>
            </a:r>
            <a:r>
              <a:rPr lang="zh-TW" altLang="en-US" sz="2400" dirty="0">
                <a:solidFill>
                  <a:srgbClr val="FF0000"/>
                </a:solidFill>
              </a:rPr>
              <a:t>是</a:t>
            </a:r>
            <a:r>
              <a:rPr lang="zh-TW" altLang="en-US" sz="2400" dirty="0" smtClean="0">
                <a:solidFill>
                  <a:srgbClr val="FF0000"/>
                </a:solidFill>
              </a:rPr>
              <a:t>應對</a:t>
            </a:r>
            <a:endParaRPr lang="en-US" altLang="zh-TW" sz="2400" dirty="0" smtClean="0">
              <a:solidFill>
                <a:srgbClr val="FF0000"/>
              </a:solidFill>
            </a:endParaRPr>
          </a:p>
          <a:p>
            <a:r>
              <a:rPr lang="zh-TW" altLang="en-US" sz="2400" dirty="0" smtClean="0">
                <a:solidFill>
                  <a:srgbClr val="FF0000"/>
                </a:solidFill>
              </a:rPr>
              <a:t>這些</a:t>
            </a:r>
            <a:r>
              <a:rPr lang="zh-TW" altLang="en-US" sz="2400" dirty="0">
                <a:solidFill>
                  <a:srgbClr val="FF0000"/>
                </a:solidFill>
              </a:rPr>
              <a:t>改變的方法。微服務是應用最成功的軟體體系架構模式，它擴展了開發和</a:t>
            </a:r>
            <a:r>
              <a:rPr lang="zh-TW" altLang="en-US" sz="2400" dirty="0" smtClean="0">
                <a:solidFill>
                  <a:srgbClr val="FF0000"/>
                </a:solidFill>
              </a:rPr>
              <a:t>交付</a:t>
            </a:r>
            <a:endParaRPr lang="en-US" altLang="zh-TW" sz="2400" dirty="0" smtClean="0">
              <a:solidFill>
                <a:srgbClr val="FF0000"/>
              </a:solidFill>
            </a:endParaRPr>
          </a:p>
          <a:p>
            <a:r>
              <a:rPr lang="zh-TW" altLang="en-US" sz="2400" dirty="0" smtClean="0">
                <a:solidFill>
                  <a:srgbClr val="FF0000"/>
                </a:solidFill>
              </a:rPr>
              <a:t>操作</a:t>
            </a:r>
            <a:r>
              <a:rPr lang="zh-TW" altLang="en-US" sz="2400" dirty="0">
                <a:solidFill>
                  <a:srgbClr val="FF0000"/>
                </a:solidFill>
              </a:rPr>
              <a:t>，避免緩慢、充滿風險的單體部署策略。例如，如果還沒有建立「快速失敗</a:t>
            </a:r>
            <a:r>
              <a:rPr lang="zh-TW" altLang="en-US" sz="2400" dirty="0" smtClean="0">
                <a:solidFill>
                  <a:srgbClr val="FF0000"/>
                </a:solidFill>
              </a:rPr>
              <a:t>」</a:t>
            </a:r>
            <a:endParaRPr lang="en-US" altLang="zh-TW" sz="2400" dirty="0" smtClean="0">
              <a:solidFill>
                <a:srgbClr val="FF0000"/>
              </a:solidFill>
            </a:endParaRPr>
          </a:p>
          <a:p>
            <a:r>
              <a:rPr lang="zh-TW" altLang="en-US" sz="2400" dirty="0" smtClean="0">
                <a:solidFill>
                  <a:srgbClr val="FF0000"/>
                </a:solidFill>
              </a:rPr>
              <a:t>和</a:t>
            </a:r>
            <a:r>
              <a:rPr lang="zh-TW" altLang="en-US" sz="2400" dirty="0">
                <a:solidFill>
                  <a:srgbClr val="FF0000"/>
                </a:solidFill>
              </a:rPr>
              <a:t>「自動優先」的 </a:t>
            </a:r>
            <a:r>
              <a:rPr lang="en-US" altLang="zh-TW" sz="2400" dirty="0">
                <a:solidFill>
                  <a:srgbClr val="FF0000"/>
                </a:solidFill>
              </a:rPr>
              <a:t>DevOps </a:t>
            </a:r>
            <a:r>
              <a:rPr lang="zh-TW" altLang="en-US" sz="2400" dirty="0">
                <a:solidFill>
                  <a:srgbClr val="FF0000"/>
                </a:solidFill>
              </a:rPr>
              <a:t>文化，很難成功地實施微服務戰略</a:t>
            </a:r>
            <a:r>
              <a:rPr lang="zh-TW" altLang="en-US" sz="2400" dirty="0" smtClean="0">
                <a:solidFill>
                  <a:srgbClr val="FF0000"/>
                </a:solidFill>
              </a:rPr>
              <a:t>。</a:t>
            </a:r>
            <a:endParaRPr lang="zh-TW" altLang="en-US" sz="2400" dirty="0">
              <a:solidFill>
                <a:srgbClr val="FF0000"/>
              </a:solidFill>
            </a:endParaRPr>
          </a:p>
          <a:p>
            <a:r>
              <a:rPr lang="zh-TW" altLang="en-US" sz="2400" dirty="0"/>
              <a:t/>
            </a:r>
            <a:br>
              <a:rPr lang="zh-TW" altLang="en-US" sz="2400" dirty="0"/>
            </a:br>
            <a:r>
              <a:rPr lang="zh-TW" altLang="en-US" sz="2400" dirty="0"/>
              <a:t>原文網址：</a:t>
            </a:r>
            <a:r>
              <a:rPr lang="en-US" altLang="zh-TW" sz="2400" dirty="0">
                <a:hlinkClick r:id="rId3"/>
              </a:rPr>
              <a:t>https://read01.com/7O7eko.html</a:t>
            </a:r>
            <a:endParaRPr lang="zh-TW" altLang="en-US" sz="2400" dirty="0"/>
          </a:p>
        </p:txBody>
      </p:sp>
    </p:spTree>
    <p:extLst>
      <p:ext uri="{BB962C8B-B14F-4D97-AF65-F5344CB8AC3E}">
        <p14:creationId xmlns:p14="http://schemas.microsoft.com/office/powerpoint/2010/main" val="2202279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56343" y="870857"/>
            <a:ext cx="10089044" cy="4801314"/>
          </a:xfrm>
          <a:prstGeom prst="rect">
            <a:avLst/>
          </a:prstGeom>
          <a:noFill/>
        </p:spPr>
        <p:txBody>
          <a:bodyPr wrap="none" rtlCol="0">
            <a:spAutoFit/>
          </a:bodyPr>
          <a:lstStyle/>
          <a:p>
            <a:r>
              <a:rPr lang="en-US" altLang="zh-TW" sz="2400" b="1" dirty="0"/>
              <a:t>Cloud Native</a:t>
            </a:r>
            <a:r>
              <a:rPr lang="zh-TW" altLang="en-US" sz="2400" b="1" dirty="0"/>
              <a:t>介绍</a:t>
            </a:r>
          </a:p>
          <a:p>
            <a:r>
              <a:rPr lang="zh-TW" altLang="en-US" sz="2400" dirty="0"/>
              <a:t/>
            </a:r>
            <a:br>
              <a:rPr lang="zh-TW" altLang="en-US" sz="2400" dirty="0"/>
            </a:br>
            <a:r>
              <a:rPr lang="en-US" altLang="zh-TW" sz="2400" dirty="0"/>
              <a:t>Cloud Native</a:t>
            </a:r>
            <a:r>
              <a:rPr lang="zh-TW" altLang="en-US" sz="2400" dirty="0"/>
              <a:t>是</a:t>
            </a:r>
            <a:r>
              <a:rPr lang="en-US" altLang="zh-TW" sz="2400" dirty="0"/>
              <a:t>Matt Stine</a:t>
            </a:r>
            <a:r>
              <a:rPr lang="zh-TW" altLang="en-US" sz="2400" dirty="0"/>
              <a:t>提出的一个概念，它是一个思想的集合，</a:t>
            </a:r>
            <a:r>
              <a:rPr lang="zh-TW" altLang="en-US" sz="2400" dirty="0" smtClean="0"/>
              <a:t>包括</a:t>
            </a:r>
            <a:endParaRPr lang="en-US" altLang="zh-TW" sz="2400" dirty="0" smtClean="0"/>
          </a:p>
          <a:p>
            <a:r>
              <a:rPr lang="en-US" altLang="zh-TW" sz="2400" dirty="0" smtClean="0"/>
              <a:t>DevOps</a:t>
            </a:r>
            <a:r>
              <a:rPr lang="zh-TW" altLang="en-US" sz="2400" dirty="0"/>
              <a:t>、持续交付（</a:t>
            </a:r>
            <a:r>
              <a:rPr lang="en-US" altLang="zh-TW" sz="2400" dirty="0"/>
              <a:t>Continuous Delivery</a:t>
            </a:r>
            <a:r>
              <a:rPr lang="zh-TW" altLang="en-US" sz="2400" dirty="0"/>
              <a:t>）、微服务（</a:t>
            </a:r>
            <a:r>
              <a:rPr lang="en-US" altLang="zh-TW" sz="2400" dirty="0" err="1"/>
              <a:t>MicroServices</a:t>
            </a:r>
            <a:r>
              <a:rPr lang="zh-TW" altLang="en-US" sz="2400" dirty="0" smtClean="0"/>
              <a:t>）、</a:t>
            </a:r>
            <a:endParaRPr lang="en-US" altLang="zh-TW" sz="2400" dirty="0" smtClean="0"/>
          </a:p>
          <a:p>
            <a:r>
              <a:rPr lang="zh-TW" altLang="en-US" sz="2400" dirty="0" smtClean="0"/>
              <a:t>敏捷</a:t>
            </a:r>
            <a:r>
              <a:rPr lang="zh-TW" altLang="en-US" sz="2400" dirty="0"/>
              <a:t>基础设施（</a:t>
            </a:r>
            <a:r>
              <a:rPr lang="en-US" altLang="zh-TW" sz="2400" dirty="0"/>
              <a:t>Agile Infrastructure</a:t>
            </a:r>
            <a:r>
              <a:rPr lang="zh-TW" altLang="en-US" sz="2400" dirty="0"/>
              <a:t>）、康威定律（</a:t>
            </a:r>
            <a:r>
              <a:rPr lang="en-US" altLang="zh-TW" sz="2400" dirty="0" err="1"/>
              <a:t>Conways</a:t>
            </a:r>
            <a:r>
              <a:rPr lang="en-US" altLang="zh-TW" sz="2400" dirty="0"/>
              <a:t> Law</a:t>
            </a:r>
            <a:r>
              <a:rPr lang="zh-TW" altLang="en-US" sz="2400" dirty="0"/>
              <a:t>）等</a:t>
            </a:r>
            <a:r>
              <a:rPr lang="zh-TW" altLang="en-US" sz="2400" dirty="0" smtClean="0"/>
              <a:t>，</a:t>
            </a:r>
            <a:endParaRPr lang="en-US" altLang="zh-TW" sz="2400" dirty="0" smtClean="0"/>
          </a:p>
          <a:p>
            <a:r>
              <a:rPr lang="zh-TW" altLang="en-US" sz="2400" dirty="0" smtClean="0"/>
              <a:t>以及</a:t>
            </a:r>
            <a:r>
              <a:rPr lang="zh-TW" altLang="en-US" sz="2400" dirty="0"/>
              <a:t>根据商业能力对公司进行重组。</a:t>
            </a:r>
            <a:br>
              <a:rPr lang="zh-TW" altLang="en-US" sz="2400" dirty="0"/>
            </a:br>
            <a:r>
              <a:rPr lang="zh-TW" altLang="en-US" sz="2400" dirty="0"/>
              <a:t/>
            </a:r>
            <a:br>
              <a:rPr lang="zh-TW" altLang="en-US" sz="2400" dirty="0"/>
            </a:br>
            <a:r>
              <a:rPr lang="zh-TW" altLang="en-US" sz="2400" dirty="0"/>
              <a:t>可以说，</a:t>
            </a:r>
            <a:r>
              <a:rPr lang="en-US" altLang="zh-TW" sz="2400" dirty="0"/>
              <a:t>Cloud Native</a:t>
            </a:r>
            <a:r>
              <a:rPr lang="zh-TW" altLang="en-US" sz="2400" dirty="0"/>
              <a:t>即包含技术（微服务，敏捷基础设施），也</a:t>
            </a:r>
            <a:r>
              <a:rPr lang="zh-TW" altLang="en-US" sz="2400" dirty="0" smtClean="0"/>
              <a:t>包含</a:t>
            </a:r>
            <a:endParaRPr lang="en-US" altLang="zh-TW" sz="2400" dirty="0" smtClean="0"/>
          </a:p>
          <a:p>
            <a:r>
              <a:rPr lang="zh-TW" altLang="en-US" sz="2400" dirty="0" smtClean="0"/>
              <a:t>管理</a:t>
            </a:r>
            <a:r>
              <a:rPr lang="zh-TW" altLang="en-US" sz="2400" dirty="0"/>
              <a:t>（</a:t>
            </a:r>
            <a:r>
              <a:rPr lang="en-US" altLang="zh-TW" sz="2400" dirty="0"/>
              <a:t>DevOps</a:t>
            </a:r>
            <a:r>
              <a:rPr lang="zh-TW" altLang="en-US" sz="2400" dirty="0"/>
              <a:t>，持续交付，康威定律，重组等）。</a:t>
            </a:r>
            <a:r>
              <a:rPr lang="en-US" altLang="zh-TW" sz="2400" dirty="0"/>
              <a:t>Cloud Native</a:t>
            </a:r>
            <a:r>
              <a:rPr lang="zh-TW" altLang="en-US" sz="2400" dirty="0"/>
              <a:t>也</a:t>
            </a:r>
            <a:r>
              <a:rPr lang="zh-TW" altLang="en-US" sz="2400" dirty="0" smtClean="0"/>
              <a:t>可以</a:t>
            </a:r>
            <a:endParaRPr lang="en-US" altLang="zh-TW" sz="2400" dirty="0" smtClean="0"/>
          </a:p>
          <a:p>
            <a:r>
              <a:rPr lang="zh-TW" altLang="en-US" sz="2400" dirty="0" smtClean="0"/>
              <a:t>说</a:t>
            </a:r>
            <a:r>
              <a:rPr lang="zh-TW" altLang="en-US" sz="2400" dirty="0"/>
              <a:t>是一系列</a:t>
            </a:r>
            <a:r>
              <a:rPr lang="en-US" altLang="zh-TW" sz="2400" dirty="0"/>
              <a:t>Cloud</a:t>
            </a:r>
            <a:r>
              <a:rPr lang="zh-TW" altLang="en-US" sz="2400" dirty="0"/>
              <a:t>技术、企业管理方法的集合</a:t>
            </a:r>
            <a:r>
              <a:rPr lang="zh-TW" altLang="en-US" sz="2400" dirty="0" smtClean="0"/>
              <a:t>。</a:t>
            </a:r>
            <a:endParaRPr lang="en-US" altLang="zh-TW" sz="2400" dirty="0" smtClean="0"/>
          </a:p>
          <a:p>
            <a:endParaRPr lang="en-US" altLang="zh-TW" sz="2400" dirty="0"/>
          </a:p>
          <a:p>
            <a:r>
              <a:rPr lang="en-US" altLang="zh-TW" dirty="0">
                <a:hlinkClick r:id="rId3"/>
              </a:rPr>
              <a:t>http://</a:t>
            </a:r>
            <a:r>
              <a:rPr lang="en-US" altLang="zh-TW" dirty="0" smtClean="0">
                <a:hlinkClick r:id="rId3"/>
              </a:rPr>
              <a:t>www.neucloud.cn/article/weipinhui-take-you-to-understand-the-architect-Native-Cloud-1316.html</a:t>
            </a:r>
            <a:endParaRPr lang="en-US" altLang="zh-TW" dirty="0" smtClean="0"/>
          </a:p>
          <a:p>
            <a:endParaRPr lang="zh-TW" altLang="en-US" sz="2400" dirty="0"/>
          </a:p>
        </p:txBody>
      </p:sp>
    </p:spTree>
    <p:extLst>
      <p:ext uri="{BB962C8B-B14F-4D97-AF65-F5344CB8AC3E}">
        <p14:creationId xmlns:p14="http://schemas.microsoft.com/office/powerpoint/2010/main" val="3088604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neucloud.cn/data/upload/201601/f_3972b4bea017bf40231236f3da45a0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61" y="240619"/>
            <a:ext cx="10275687" cy="601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314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native 架構」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318" y="188687"/>
            <a:ext cx="7420882" cy="571919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3894079" cy="369332"/>
          </a:xfrm>
          <a:prstGeom prst="rect">
            <a:avLst/>
          </a:prstGeom>
          <a:noFill/>
        </p:spPr>
        <p:txBody>
          <a:bodyPr wrap="none" rtlCol="0">
            <a:spAutoFit/>
          </a:bodyPr>
          <a:lstStyle/>
          <a:p>
            <a:r>
              <a:rPr lang="en-US" altLang="zh-TW" dirty="0">
                <a:solidFill>
                  <a:schemeClr val="bg1"/>
                </a:solidFill>
              </a:rPr>
              <a:t>http://chuansong.me/n/658240151154</a:t>
            </a:r>
            <a:endParaRPr lang="zh-TW" altLang="en-US" dirty="0">
              <a:solidFill>
                <a:schemeClr val="bg1"/>
              </a:solidFill>
            </a:endParaRPr>
          </a:p>
        </p:txBody>
      </p:sp>
    </p:spTree>
    <p:extLst>
      <p:ext uri="{BB962C8B-B14F-4D97-AF65-F5344CB8AC3E}">
        <p14:creationId xmlns:p14="http://schemas.microsoft.com/office/powerpoint/2010/main" val="2721341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Cloud Native</a:t>
            </a:r>
            <a:r>
              <a:rPr lang="zh-TW" altLang="en-US" b="1" dirty="0"/>
              <a:t>的五个层</a:t>
            </a:r>
            <a:r>
              <a:rPr lang="zh-TW" altLang="en-US" b="1" dirty="0" smtClean="0"/>
              <a:t>面</a:t>
            </a:r>
            <a:endParaRPr lang="zh-TW" altLang="en-US" dirty="0"/>
          </a:p>
        </p:txBody>
      </p:sp>
      <p:sp>
        <p:nvSpPr>
          <p:cNvPr id="3" name="內容版面配置區 2"/>
          <p:cNvSpPr>
            <a:spLocks noGrp="1"/>
          </p:cNvSpPr>
          <p:nvPr>
            <p:ph idx="1"/>
          </p:nvPr>
        </p:nvSpPr>
        <p:spPr/>
        <p:txBody>
          <a:bodyPr>
            <a:normAutofit fontScale="70000" lnSpcReduction="20000"/>
          </a:bodyPr>
          <a:lstStyle/>
          <a:p>
            <a:r>
              <a:rPr lang="zh-CN" altLang="en-US" b="1" dirty="0"/>
              <a:t>（</a:t>
            </a:r>
            <a:r>
              <a:rPr lang="en-US" altLang="zh-CN" b="1" dirty="0"/>
              <a:t>1</a:t>
            </a:r>
            <a:r>
              <a:rPr lang="zh-CN" altLang="en-US" b="1" dirty="0"/>
              <a:t>）康威定律：</a:t>
            </a:r>
            <a:r>
              <a:rPr lang="zh-CN" altLang="en-US" dirty="0"/>
              <a:t>业务云化推行，从某种意义上讲也是一种变革</a:t>
            </a:r>
            <a:r>
              <a:rPr lang="zh-CN" altLang="en-US" dirty="0" smtClean="0"/>
              <a:t>。</a:t>
            </a:r>
            <a:endParaRPr lang="en-US" altLang="zh-CN" dirty="0" smtClean="0"/>
          </a:p>
          <a:p>
            <a:r>
              <a:rPr lang="zh-TW" altLang="en-US" b="1" dirty="0"/>
              <a:t>（</a:t>
            </a:r>
            <a:r>
              <a:rPr lang="en-US" altLang="zh-TW" b="1" dirty="0"/>
              <a:t>2</a:t>
            </a:r>
            <a:r>
              <a:rPr lang="zh-TW" altLang="en-US" b="1" dirty="0"/>
              <a:t>）</a:t>
            </a:r>
            <a:r>
              <a:rPr lang="en-US" altLang="zh-TW" b="1" dirty="0"/>
              <a:t>DevOps</a:t>
            </a:r>
            <a:r>
              <a:rPr lang="zh-TW" altLang="en-US" b="1" dirty="0" smtClean="0"/>
              <a:t>：</a:t>
            </a:r>
            <a:r>
              <a:rPr lang="zh-CN" altLang="en-US" dirty="0"/>
              <a:t>是一组过程、方法与系统的统称，用于促进开发（应用程序</a:t>
            </a:r>
            <a:r>
              <a:rPr lang="en-US" altLang="zh-CN" dirty="0"/>
              <a:t>/</a:t>
            </a:r>
            <a:r>
              <a:rPr lang="zh-CN" altLang="en-US" dirty="0"/>
              <a:t>软件工程）、运维和质量保障（</a:t>
            </a:r>
            <a:r>
              <a:rPr lang="en-US" altLang="zh-CN" dirty="0"/>
              <a:t>QA</a:t>
            </a:r>
            <a:r>
              <a:rPr lang="zh-CN" altLang="en-US" dirty="0"/>
              <a:t>）部门之间的沟通、协作与整合</a:t>
            </a:r>
            <a:r>
              <a:rPr lang="zh-CN" altLang="en-US" dirty="0" smtClean="0"/>
              <a:t>。</a:t>
            </a:r>
            <a:endParaRPr lang="en-US" altLang="zh-CN" dirty="0" smtClean="0"/>
          </a:p>
          <a:p>
            <a:r>
              <a:rPr lang="zh-CN" altLang="en-US" b="1" dirty="0"/>
              <a:t>（</a:t>
            </a:r>
            <a:r>
              <a:rPr lang="en-US" altLang="zh-CN" b="1" dirty="0"/>
              <a:t>3</a:t>
            </a:r>
            <a:r>
              <a:rPr lang="zh-CN" altLang="en-US" b="1" dirty="0"/>
              <a:t>）持续交付（</a:t>
            </a:r>
            <a:r>
              <a:rPr lang="en-US" altLang="zh-CN" b="1" dirty="0"/>
              <a:t>Continuous Delivery</a:t>
            </a:r>
            <a:r>
              <a:rPr lang="zh-CN" altLang="en-US" b="1" dirty="0"/>
              <a:t>）：</a:t>
            </a:r>
            <a:r>
              <a:rPr lang="zh-CN" altLang="en-US" dirty="0"/>
              <a:t>是一系列的开发实践方法，用来确保让代码能够快速、安全的部署到产品环境中，它通过将每一次改动都提交到一个模拟产品环境中，使用严格的自动化测试，确保业务应用和服务能符合预期</a:t>
            </a:r>
            <a:r>
              <a:rPr lang="zh-CN" altLang="en-US" dirty="0" smtClean="0"/>
              <a:t>。</a:t>
            </a:r>
            <a:endParaRPr lang="en-US" altLang="zh-CN" dirty="0" smtClean="0"/>
          </a:p>
          <a:p>
            <a:r>
              <a:rPr lang="zh-CN" altLang="en-US" b="1" dirty="0"/>
              <a:t>（</a:t>
            </a:r>
            <a:r>
              <a:rPr lang="en-US" altLang="zh-CN" b="1" dirty="0"/>
              <a:t>4</a:t>
            </a:r>
            <a:r>
              <a:rPr lang="zh-CN" altLang="en-US" b="1" dirty="0"/>
              <a:t>）微服务（</a:t>
            </a:r>
            <a:r>
              <a:rPr lang="en-US" altLang="zh-CN" b="1" dirty="0" err="1"/>
              <a:t>MicroServices</a:t>
            </a:r>
            <a:r>
              <a:rPr lang="zh-CN" altLang="en-US" b="1" dirty="0"/>
              <a:t>）：</a:t>
            </a:r>
            <a:r>
              <a:rPr lang="zh-CN" altLang="en-US" dirty="0"/>
              <a:t>微服务首先是一个服务，其次该服务的颗粒比较小。微服务可以采用</a:t>
            </a:r>
            <a:r>
              <a:rPr lang="en-US" altLang="zh-CN" dirty="0"/>
              <a:t>Docker</a:t>
            </a:r>
            <a:r>
              <a:rPr lang="zh-CN" altLang="en-US" dirty="0"/>
              <a:t>、</a:t>
            </a:r>
            <a:r>
              <a:rPr lang="en-US" altLang="zh-CN" dirty="0"/>
              <a:t>LXC</a:t>
            </a:r>
            <a:r>
              <a:rPr lang="zh-CN" altLang="en-US" dirty="0"/>
              <a:t>等技术手段实现</a:t>
            </a:r>
            <a:r>
              <a:rPr lang="zh-CN" altLang="en-US" dirty="0" smtClean="0"/>
              <a:t>。</a:t>
            </a:r>
            <a:endParaRPr lang="en-US" altLang="zh-CN" dirty="0" smtClean="0"/>
          </a:p>
          <a:p>
            <a:r>
              <a:rPr lang="zh-TW" altLang="en-US" b="1" dirty="0"/>
              <a:t>（</a:t>
            </a:r>
            <a:r>
              <a:rPr lang="en-US" altLang="zh-TW" b="1" dirty="0"/>
              <a:t>5</a:t>
            </a:r>
            <a:r>
              <a:rPr lang="zh-TW" altLang="en-US" b="1" dirty="0"/>
              <a:t>）敏捷基础设施（</a:t>
            </a:r>
            <a:r>
              <a:rPr lang="en-US" altLang="zh-TW" b="1" dirty="0"/>
              <a:t>Agile Infrastructure</a:t>
            </a:r>
            <a:r>
              <a:rPr lang="zh-TW" altLang="en-US" b="1" dirty="0"/>
              <a:t>）：</a:t>
            </a:r>
            <a:r>
              <a:rPr lang="zh-TW" altLang="en-US" dirty="0"/>
              <a:t>提供弹性、按需的计算、存储、网络资源能力。</a:t>
            </a:r>
          </a:p>
        </p:txBody>
      </p:sp>
      <p:sp>
        <p:nvSpPr>
          <p:cNvPr id="4" name="文字方塊 3"/>
          <p:cNvSpPr txBox="1"/>
          <p:nvPr/>
        </p:nvSpPr>
        <p:spPr>
          <a:xfrm>
            <a:off x="304800" y="6487886"/>
            <a:ext cx="10089044" cy="369332"/>
          </a:xfrm>
          <a:prstGeom prst="rect">
            <a:avLst/>
          </a:prstGeom>
          <a:noFill/>
        </p:spPr>
        <p:txBody>
          <a:bodyPr wrap="none" rtlCol="0">
            <a:spAutoFit/>
          </a:bodyPr>
          <a:lstStyle/>
          <a:p>
            <a:r>
              <a:rPr lang="en-US" altLang="zh-TW" dirty="0">
                <a:solidFill>
                  <a:schemeClr val="bg1"/>
                </a:solidFill>
              </a:rPr>
              <a:t>http://www.neucloud.cn/article/weipinhui-take-you-to-understand-the-architect-Native-Cloud-1316.html</a:t>
            </a:r>
            <a:endParaRPr lang="zh-TW" altLang="en-US" dirty="0">
              <a:solidFill>
                <a:schemeClr val="bg1"/>
              </a:solidFill>
            </a:endParaRPr>
          </a:p>
        </p:txBody>
      </p:sp>
    </p:spTree>
    <p:extLst>
      <p:ext uri="{BB962C8B-B14F-4D97-AF65-F5344CB8AC3E}">
        <p14:creationId xmlns:p14="http://schemas.microsoft.com/office/powerpoint/2010/main" val="2375496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76200" y="6438900"/>
            <a:ext cx="10899394" cy="369332"/>
          </a:xfrm>
          <a:prstGeom prst="rect">
            <a:avLst/>
          </a:prstGeom>
          <a:noFill/>
        </p:spPr>
        <p:txBody>
          <a:bodyPr wrap="none" rtlCol="0">
            <a:spAutoFit/>
          </a:bodyPr>
          <a:lstStyle/>
          <a:p>
            <a:r>
              <a:rPr lang="en-US" altLang="zh-TW" dirty="0">
                <a:solidFill>
                  <a:schemeClr val="bg1"/>
                </a:solidFill>
              </a:rPr>
              <a:t>https://thetechsolo.wordpress.com/2015/07/05/from-monolith-three-tiers-architectures-to-soa-vs-microservices/</a:t>
            </a:r>
            <a:endParaRPr lang="zh-TW" altLang="en-US" dirty="0">
              <a:solidFill>
                <a:schemeClr val="bg1"/>
              </a:solidFill>
            </a:endParaRPr>
          </a:p>
        </p:txBody>
      </p:sp>
      <p:pic>
        <p:nvPicPr>
          <p:cNvPr id="2050" name="Picture 2" descr="https://thetechsolo.files.wordpress.com/2015/07/soa_vs_microservices_class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276224"/>
            <a:ext cx="8855075" cy="5855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547381" y="2343150"/>
            <a:ext cx="4797019" cy="3046988"/>
          </a:xfrm>
          <a:prstGeom prst="rect">
            <a:avLst/>
          </a:prstGeom>
          <a:noFill/>
        </p:spPr>
        <p:txBody>
          <a:bodyPr wrap="none" rtlCol="0">
            <a:spAutoFit/>
          </a:bodyPr>
          <a:lstStyle/>
          <a:p>
            <a:r>
              <a:rPr lang="en-US" altLang="zh-TW" sz="2400" dirty="0"/>
              <a:t>this is the winning </a:t>
            </a:r>
            <a:r>
              <a:rPr lang="en-US" altLang="zh-TW" sz="2400" dirty="0" smtClean="0"/>
              <a:t>paradigm:</a:t>
            </a:r>
          </a:p>
          <a:p>
            <a:r>
              <a:rPr lang="en-US" altLang="zh-TW" sz="2400" dirty="0" err="1" smtClean="0"/>
              <a:t>i</a:t>
            </a:r>
            <a:r>
              <a:rPr lang="en-US" altLang="zh-TW" sz="2400" dirty="0"/>
              <a:t>. </a:t>
            </a:r>
            <a:r>
              <a:rPr lang="en-US" altLang="zh-TW" sz="2400" b="1" i="1" dirty="0">
                <a:solidFill>
                  <a:srgbClr val="FF0000"/>
                </a:solidFill>
              </a:rPr>
              <a:t>extreme scalability</a:t>
            </a:r>
            <a:r>
              <a:rPr lang="en-US" altLang="zh-TW" sz="2400" dirty="0"/>
              <a:t>, </a:t>
            </a:r>
            <a:r>
              <a:rPr lang="zh-TW" altLang="en-US" sz="2400" dirty="0" smtClean="0"/>
              <a:t> </a:t>
            </a:r>
            <a:r>
              <a:rPr lang="en-US" altLang="zh-TW" sz="2400" dirty="0" smtClean="0"/>
              <a:t>(OP)</a:t>
            </a:r>
          </a:p>
          <a:p>
            <a:r>
              <a:rPr lang="en-US" altLang="zh-TW" sz="2400" dirty="0" smtClean="0"/>
              <a:t>ii</a:t>
            </a:r>
            <a:r>
              <a:rPr lang="en-US" altLang="zh-TW" sz="2400" dirty="0"/>
              <a:t>. </a:t>
            </a:r>
            <a:r>
              <a:rPr lang="en-US" altLang="zh-TW" sz="2400" b="1" i="1" dirty="0">
                <a:solidFill>
                  <a:srgbClr val="FF0000"/>
                </a:solidFill>
              </a:rPr>
              <a:t>extreme decoupling</a:t>
            </a:r>
            <a:r>
              <a:rPr lang="en-US" altLang="zh-TW" sz="2400" dirty="0"/>
              <a:t> and </a:t>
            </a:r>
            <a:r>
              <a:rPr lang="zh-TW" altLang="en-US" sz="2400" dirty="0" smtClean="0"/>
              <a:t> </a:t>
            </a:r>
            <a:r>
              <a:rPr lang="en-US" altLang="zh-TW" sz="2400" dirty="0" smtClean="0"/>
              <a:t>(ARCH)</a:t>
            </a:r>
          </a:p>
          <a:p>
            <a:r>
              <a:rPr lang="en-US" altLang="zh-TW" sz="2400" dirty="0" smtClean="0"/>
              <a:t>iii</a:t>
            </a:r>
            <a:r>
              <a:rPr lang="en-US" altLang="zh-TW" sz="2400" dirty="0"/>
              <a:t>. </a:t>
            </a:r>
            <a:r>
              <a:rPr lang="en-US" altLang="zh-TW" sz="2400" b="1" i="1" dirty="0">
                <a:solidFill>
                  <a:srgbClr val="FF0000"/>
                </a:solidFill>
              </a:rPr>
              <a:t>extreme agility</a:t>
            </a:r>
            <a:r>
              <a:rPr lang="en-US" altLang="zh-TW" sz="2400" dirty="0"/>
              <a:t> </a:t>
            </a:r>
            <a:r>
              <a:rPr lang="zh-TW" altLang="en-US" sz="2400" dirty="0" smtClean="0"/>
              <a:t> </a:t>
            </a:r>
            <a:r>
              <a:rPr lang="en-US" altLang="zh-TW" sz="2400" dirty="0" smtClean="0"/>
              <a:t>(DEV)</a:t>
            </a:r>
          </a:p>
          <a:p>
            <a:r>
              <a:rPr lang="en-US" altLang="zh-TW" sz="2400" dirty="0" smtClean="0"/>
              <a:t>(</a:t>
            </a:r>
            <a:r>
              <a:rPr lang="en-US" altLang="zh-TW" sz="2400" dirty="0"/>
              <a:t>developers pick the best </a:t>
            </a:r>
            <a:endParaRPr lang="en-US" altLang="zh-TW" sz="2400" dirty="0" smtClean="0"/>
          </a:p>
          <a:p>
            <a:r>
              <a:rPr lang="en-US" altLang="zh-TW" sz="2400" dirty="0" smtClean="0"/>
              <a:t>programming </a:t>
            </a:r>
            <a:r>
              <a:rPr lang="en-US" altLang="zh-TW" sz="2400" dirty="0"/>
              <a:t>language to </a:t>
            </a:r>
            <a:r>
              <a:rPr lang="en-US" altLang="zh-TW" sz="2400" dirty="0" smtClean="0"/>
              <a:t>develop</a:t>
            </a:r>
          </a:p>
          <a:p>
            <a:r>
              <a:rPr lang="en-US" altLang="zh-TW" sz="2400" dirty="0" smtClean="0"/>
              <a:t>their </a:t>
            </a:r>
            <a:r>
              <a:rPr lang="en-US" altLang="zh-TW" sz="2400" dirty="0"/>
              <a:t>own service) are the key points </a:t>
            </a:r>
            <a:endParaRPr lang="en-US" altLang="zh-TW" sz="2400" dirty="0" smtClean="0"/>
          </a:p>
          <a:p>
            <a:r>
              <a:rPr lang="en-US" altLang="zh-TW" sz="2400" dirty="0" smtClean="0"/>
              <a:t>and </a:t>
            </a:r>
            <a:r>
              <a:rPr lang="en-US" altLang="zh-TW" sz="2400" dirty="0"/>
              <a:t>what a typical service achieves.</a:t>
            </a:r>
            <a:endParaRPr lang="zh-TW" altLang="en-US" sz="2400" dirty="0"/>
          </a:p>
        </p:txBody>
      </p:sp>
    </p:spTree>
    <p:extLst>
      <p:ext uri="{BB962C8B-B14F-4D97-AF65-F5344CB8AC3E}">
        <p14:creationId xmlns:p14="http://schemas.microsoft.com/office/powerpoint/2010/main" val="32529168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
        <p:nvSpPr>
          <p:cNvPr id="3" name="內容版面配置區 2"/>
          <p:cNvSpPr>
            <a:spLocks noGrp="1"/>
          </p:cNvSpPr>
          <p:nvPr>
            <p:ph idx="1"/>
          </p:nvPr>
        </p:nvSpPr>
        <p:spPr/>
        <p:txBody>
          <a:bodyPr>
            <a:normAutofit/>
          </a:bodyPr>
          <a:lstStyle/>
          <a:p>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微服務</a:t>
            </a:r>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強調了服務大小，實際上，有一些開發者鼓吹建立稍微大一些的，</a:t>
            </a:r>
            <a:r>
              <a:rPr lang="en-US" altLang="zh-CN" sz="3200" dirty="0" smtClean="0">
                <a:latin typeface="微軟正黑體" panose="020B0604030504040204" pitchFamily="34" charset="-120"/>
                <a:ea typeface="微軟正黑體" panose="020B0604030504040204" pitchFamily="34" charset="-120"/>
              </a:rPr>
              <a:t>10-100 LOC</a:t>
            </a:r>
            <a:r>
              <a:rPr lang="zh-CN" altLang="en-US" sz="3200" dirty="0" smtClean="0">
                <a:latin typeface="微軟正黑體" panose="020B0604030504040204" pitchFamily="34" charset="-120"/>
                <a:ea typeface="微軟正黑體" panose="020B0604030504040204" pitchFamily="34" charset="-120"/>
              </a:rPr>
              <a:t>服務組。儘管小服務更樂於被採用，但是不要忘了這只是終端的選擇而不是最終的目的。</a:t>
            </a:r>
            <a:r>
              <a:rPr lang="zh-CN" altLang="en-US" sz="3200" b="1" dirty="0" smtClean="0">
                <a:solidFill>
                  <a:srgbClr val="FF0000"/>
                </a:solidFill>
                <a:latin typeface="微軟正黑體" panose="020B0604030504040204" pitchFamily="34" charset="-120"/>
                <a:ea typeface="微軟正黑體" panose="020B0604030504040204" pitchFamily="34" charset="-120"/>
              </a:rPr>
              <a:t>微服務的目的是有效的拆分應用，實現敏捷開發和部署</a:t>
            </a:r>
            <a:r>
              <a:rPr lang="zh-CN" altLang="en-US" sz="3200" dirty="0" smtClean="0">
                <a:latin typeface="微軟正黑體" panose="020B0604030504040204" pitchFamily="34" charset="-120"/>
                <a:ea typeface="微軟正黑體" panose="020B0604030504040204" pitchFamily="34" charset="-120"/>
              </a:rPr>
              <a:t>。</a:t>
            </a:r>
            <a:endParaRPr lang="en-US" altLang="zh-CN" sz="3200" dirty="0" smtClean="0">
              <a:latin typeface="微軟正黑體" panose="020B0604030504040204" pitchFamily="34" charset="-120"/>
              <a:ea typeface="微軟正黑體" panose="020B0604030504040204" pitchFamily="34" charset="-120"/>
            </a:endParaRPr>
          </a:p>
          <a:p>
            <a:endParaRPr lang="en-US" altLang="zh-CN" sz="3200" dirty="0">
              <a:solidFill>
                <a:schemeClr val="tx1"/>
              </a:solidFill>
              <a:latin typeface="微軟正黑體" panose="020B0604030504040204" pitchFamily="34" charset="-120"/>
              <a:ea typeface="微軟正黑體" panose="020B0604030504040204" pitchFamily="34" charset="-120"/>
            </a:endParaRPr>
          </a:p>
          <a:p>
            <a:r>
              <a:rPr lang="en-US" altLang="zh-TW" sz="3200" dirty="0">
                <a:solidFill>
                  <a:schemeClr val="tx1"/>
                </a:solidFill>
                <a:hlinkClick r:id="rId3"/>
              </a:rPr>
              <a:t>http://</a:t>
            </a:r>
            <a:r>
              <a:rPr lang="en-US" altLang="zh-TW" sz="3200" dirty="0" smtClean="0">
                <a:solidFill>
                  <a:schemeClr val="tx1"/>
                </a:solidFill>
                <a:hlinkClick r:id="rId3"/>
              </a:rPr>
              <a:t>dockone.io/article/394</a:t>
            </a:r>
            <a:endParaRPr lang="en-US" altLang="zh-TW" sz="3200" dirty="0" smtClean="0">
              <a:solidFill>
                <a:schemeClr val="tx1"/>
              </a:solidFill>
            </a:endParaRPr>
          </a:p>
          <a:p>
            <a:endParaRPr lang="zh-TW" altLang="en-US" sz="3200" dirty="0">
              <a:solidFill>
                <a:schemeClr val="tx1"/>
              </a:solidFill>
            </a:endParaRPr>
          </a:p>
          <a:p>
            <a:endParaRPr lang="en-US" altLang="zh-CN" sz="3200" dirty="0" smtClean="0">
              <a:latin typeface="微軟正黑體" panose="020B0604030504040204" pitchFamily="34" charset="-120"/>
              <a:ea typeface="微軟正黑體" panose="020B0604030504040204" pitchFamily="34" charset="-120"/>
            </a:endParaRPr>
          </a:p>
        </p:txBody>
      </p:sp>
      <p:sp>
        <p:nvSpPr>
          <p:cNvPr id="4" name="文字方塊 3"/>
          <p:cNvSpPr txBox="1"/>
          <p:nvPr/>
        </p:nvSpPr>
        <p:spPr>
          <a:xfrm>
            <a:off x="119921" y="6445772"/>
            <a:ext cx="2961388" cy="369332"/>
          </a:xfrm>
          <a:prstGeom prst="rect">
            <a:avLst/>
          </a:prstGeom>
          <a:noFill/>
        </p:spPr>
        <p:txBody>
          <a:bodyPr wrap="none" rtlCol="0">
            <a:spAutoFit/>
          </a:bodyPr>
          <a:lstStyle/>
          <a:p>
            <a:r>
              <a:rPr lang="en-US" altLang="zh-TW" dirty="0">
                <a:solidFill>
                  <a:schemeClr val="bg1"/>
                </a:solidFill>
              </a:rPr>
              <a:t>http://dockone.io/article/394</a:t>
            </a:r>
            <a:endParaRPr lang="zh-TW" altLang="en-US" dirty="0">
              <a:solidFill>
                <a:schemeClr val="bg1"/>
              </a:solidFill>
            </a:endParaRPr>
          </a:p>
        </p:txBody>
      </p:sp>
    </p:spTree>
    <p:extLst>
      <p:ext uri="{BB962C8B-B14F-4D97-AF65-F5344CB8AC3E}">
        <p14:creationId xmlns:p14="http://schemas.microsoft.com/office/powerpoint/2010/main" val="10061685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pPr algn="r"/>
            <a:r>
              <a:rPr lang="zh-TW" altLang="en-US" dirty="0">
                <a:latin typeface="微軟正黑體" panose="020B0604030504040204" pitchFamily="34" charset="-120"/>
                <a:ea typeface="微軟正黑體" panose="020B0604030504040204" pitchFamily="34" charset="-120"/>
              </a:rPr>
              <a:t>回到微服務化</a:t>
            </a:r>
            <a:r>
              <a:rPr lang="en-US" altLang="zh-TW" dirty="0">
                <a:latin typeface="微軟正黑體" panose="020B0604030504040204" pitchFamily="34" charset="-120"/>
                <a:ea typeface="微軟正黑體" panose="020B0604030504040204" pitchFamily="34" charset="-120"/>
              </a:rPr>
              <a: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最後我們做了什麼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0996890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79309" y="628079"/>
            <a:ext cx="11633382" cy="5269346"/>
          </a:xfrm>
          <a:prstGeom prst="rect">
            <a:avLst/>
          </a:prstGeom>
        </p:spPr>
      </p:pic>
      <p:sp>
        <p:nvSpPr>
          <p:cNvPr id="5" name="文字方塊 4"/>
          <p:cNvSpPr txBox="1"/>
          <p:nvPr/>
        </p:nvSpPr>
        <p:spPr>
          <a:xfrm>
            <a:off x="147782" y="5994403"/>
            <a:ext cx="9574672" cy="646331"/>
          </a:xfrm>
          <a:prstGeom prst="rect">
            <a:avLst/>
          </a:prstGeom>
          <a:noFill/>
        </p:spPr>
        <p:txBody>
          <a:bodyPr wrap="none" rtlCol="0">
            <a:spAutoFit/>
          </a:bodyPr>
          <a:lstStyle/>
          <a:p>
            <a:r>
              <a:rPr lang="en-US">
                <a:hlinkClick r:id="rId3"/>
              </a:rPr>
              <a:t>https://ruddyblog.wordpress.com/2017/10/27/%</a:t>
            </a:r>
            <a:r>
              <a:rPr lang="en-US">
                <a:hlinkClick r:id="rId3"/>
              </a:rPr>
              <a:t>E7%9C%8B%E8%A6%8B%E5%85%A8%E8%B2%8C</a:t>
            </a:r>
            <a:r>
              <a:rPr lang="en-US" smtClean="0">
                <a:hlinkClick r:id="rId3"/>
              </a:rPr>
              <a:t>/</a:t>
            </a:r>
            <a:endParaRPr lang="en-US" smtClean="0"/>
          </a:p>
          <a:p>
            <a:endParaRPr lang="en-US" dirty="0"/>
          </a:p>
        </p:txBody>
      </p:sp>
    </p:spTree>
    <p:extLst>
      <p:ext uri="{BB962C8B-B14F-4D97-AF65-F5344CB8AC3E}">
        <p14:creationId xmlns:p14="http://schemas.microsoft.com/office/powerpoint/2010/main" val="3488022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chemeClr val="tx1"/>
                </a:solidFill>
              </a:rPr>
              <a:t>原本的架構 </a:t>
            </a:r>
            <a:r>
              <a:rPr lang="en-US" altLang="zh-TW" dirty="0">
                <a:solidFill>
                  <a:schemeClr val="tx1"/>
                </a:solidFill>
              </a:rPr>
              <a:t>(Before 2014)</a:t>
            </a:r>
            <a:br>
              <a:rPr lang="en-US" altLang="zh-TW" dirty="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5626" y="2099156"/>
            <a:ext cx="1022655" cy="1224736"/>
          </a:xfrm>
          <a:prstGeom prst="rect">
            <a:avLst/>
          </a:prstGeom>
        </p:spPr>
      </p:pic>
      <p:pic>
        <p:nvPicPr>
          <p:cNvPr id="15" name="圖片 1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689" y="2099156"/>
            <a:ext cx="1022655" cy="1224736"/>
          </a:xfrm>
          <a:prstGeom prst="rect">
            <a:avLst/>
          </a:prstGeom>
        </p:spPr>
      </p:pic>
      <p:pic>
        <p:nvPicPr>
          <p:cNvPr id="17" name="圖片 16"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9013" y="4232758"/>
            <a:ext cx="1113692" cy="1281947"/>
          </a:xfrm>
          <a:prstGeom prst="rect">
            <a:avLst/>
          </a:prstGeom>
        </p:spPr>
      </p:pic>
      <p:pic>
        <p:nvPicPr>
          <p:cNvPr id="19" name="圖片 18"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689" y="4232758"/>
            <a:ext cx="1113692" cy="1281947"/>
          </a:xfrm>
          <a:prstGeom prst="rect">
            <a:avLst/>
          </a:prstGeom>
        </p:spPr>
      </p:pic>
      <p:sp>
        <p:nvSpPr>
          <p:cNvPr id="20" name="文字方塊 19"/>
          <p:cNvSpPr txBox="1"/>
          <p:nvPr/>
        </p:nvSpPr>
        <p:spPr>
          <a:xfrm>
            <a:off x="9582423"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890486"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9230564"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sp>
        <p:nvSpPr>
          <p:cNvPr id="23" name="文字方塊 22"/>
          <p:cNvSpPr txBox="1"/>
          <p:nvPr/>
        </p:nvSpPr>
        <p:spPr>
          <a:xfrm>
            <a:off x="529692"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cxnSp>
        <p:nvCxnSpPr>
          <p:cNvPr id="24" name="直線單箭頭接點 23"/>
          <p:cNvCxnSpPr/>
          <p:nvPr/>
        </p:nvCxnSpPr>
        <p:spPr>
          <a:xfrm>
            <a:off x="10136670"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410718"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7465389" y="5023137"/>
            <a:ext cx="2117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495709" y="5023137"/>
            <a:ext cx="211703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981504"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0" name="文字方塊 29"/>
          <p:cNvSpPr txBox="1"/>
          <p:nvPr/>
        </p:nvSpPr>
        <p:spPr>
          <a:xfrm>
            <a:off x="3062861"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0315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圓角矩形 41"/>
          <p:cNvSpPr/>
          <p:nvPr/>
        </p:nvSpPr>
        <p:spPr>
          <a:xfrm>
            <a:off x="5136815" y="4164557"/>
            <a:ext cx="2129293" cy="2098307"/>
          </a:xfrm>
          <a:prstGeom prst="roundRect">
            <a:avLst>
              <a:gd name="adj" fmla="val 14311"/>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5134835" y="1768637"/>
            <a:ext cx="2129293" cy="1662168"/>
          </a:xfrm>
          <a:prstGeom prst="roundRect">
            <a:avLst/>
          </a:prstGeom>
          <a:ln>
            <a:prstDash val="lg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idx="4294967295"/>
          </p:nvPr>
        </p:nvSpPr>
        <p:spPr>
          <a:xfrm>
            <a:off x="2133600" y="287338"/>
            <a:ext cx="10058400" cy="1449387"/>
          </a:xfrm>
        </p:spPr>
        <p:txBody>
          <a:bodyPr>
            <a:normAutofit/>
          </a:bodyPr>
          <a:lstStyle/>
          <a:p>
            <a:r>
              <a:rPr lang="en-US" altLang="zh-TW" dirty="0" smtClean="0">
                <a:solidFill>
                  <a:schemeClr val="tx1"/>
                </a:solidFill>
                <a:latin typeface="微軟正黑體" panose="020B0604030504040204" pitchFamily="34" charset="-120"/>
                <a:ea typeface="微軟正黑體" panose="020B0604030504040204" pitchFamily="34" charset="-120"/>
              </a:rPr>
              <a:t>(</a:t>
            </a:r>
            <a:r>
              <a:rPr lang="zh-TW" altLang="en-US" dirty="0" smtClean="0">
                <a:solidFill>
                  <a:schemeClr val="tx1"/>
                </a:solidFill>
                <a:latin typeface="微軟正黑體" panose="020B0604030504040204" pitchFamily="34" charset="-120"/>
                <a:ea typeface="微軟正黑體" panose="020B0604030504040204" pitchFamily="34" charset="-120"/>
              </a:rPr>
              <a:t>準</a:t>
            </a:r>
            <a:r>
              <a:rPr lang="en-US" altLang="zh-TW" dirty="0" smtClean="0">
                <a:solidFill>
                  <a:schemeClr val="tx1"/>
                </a:solidFill>
                <a:latin typeface="微軟正黑體" panose="020B0604030504040204" pitchFamily="34" charset="-120"/>
                <a:ea typeface="微軟正黑體" panose="020B0604030504040204" pitchFamily="34" charset="-120"/>
              </a:rPr>
              <a:t>)</a:t>
            </a:r>
            <a:r>
              <a:rPr lang="zh-TW" altLang="en-US" dirty="0" smtClean="0">
                <a:solidFill>
                  <a:schemeClr val="tx1"/>
                </a:solidFill>
                <a:latin typeface="微軟正黑體" panose="020B0604030504040204" pitchFamily="34" charset="-120"/>
                <a:ea typeface="微軟正黑體" panose="020B0604030504040204" pitchFamily="34" charset="-120"/>
              </a:rPr>
              <a:t> 微</a:t>
            </a:r>
            <a:r>
              <a:rPr lang="zh-TW" altLang="en-US" dirty="0">
                <a:solidFill>
                  <a:schemeClr val="tx1"/>
                </a:solidFill>
                <a:latin typeface="微軟正黑體" panose="020B0604030504040204" pitchFamily="34" charset="-120"/>
                <a:ea typeface="微軟正黑體" panose="020B0604030504040204" pitchFamily="34" charset="-120"/>
              </a:rPr>
              <a:t>服務版本的</a:t>
            </a:r>
            <a:r>
              <a:rPr lang="zh-TW" altLang="en-US" dirty="0" smtClean="0">
                <a:solidFill>
                  <a:schemeClr val="tx1"/>
                </a:solidFill>
                <a:latin typeface="微軟正黑體" panose="020B0604030504040204" pitchFamily="34" charset="-120"/>
                <a:ea typeface="微軟正黑體" panose="020B0604030504040204" pitchFamily="34" charset="-120"/>
              </a:rPr>
              <a:t>架構</a:t>
            </a:r>
            <a:r>
              <a:rPr lang="en-US" altLang="zh-TW" dirty="0" smtClean="0">
                <a:solidFill>
                  <a:schemeClr val="tx1"/>
                </a:solidFill>
                <a:latin typeface="微軟正黑體" panose="020B0604030504040204" pitchFamily="34" charset="-120"/>
                <a:ea typeface="微軟正黑體" panose="020B0604030504040204" pitchFamily="34" charset="-120"/>
              </a:rPr>
              <a:t/>
            </a:r>
            <a:br>
              <a:rPr lang="en-US" altLang="zh-TW" dirty="0" smtClean="0">
                <a:solidFill>
                  <a:schemeClr val="tx1"/>
                </a:solidFill>
                <a:latin typeface="微軟正黑體" panose="020B0604030504040204" pitchFamily="34" charset="-120"/>
                <a:ea typeface="微軟正黑體" panose="020B0604030504040204" pitchFamily="34" charset="-120"/>
              </a:rPr>
            </a:b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908" y="4332765"/>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3986" y="1858109"/>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7678" y="1858109"/>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1370" y="1858109"/>
            <a:ext cx="1022655" cy="1224736"/>
          </a:xfrm>
          <a:prstGeom prst="rect">
            <a:avLst/>
          </a:prstGeom>
        </p:spPr>
      </p:pic>
      <p:sp>
        <p:nvSpPr>
          <p:cNvPr id="11" name="文字方塊 10"/>
          <p:cNvSpPr txBox="1"/>
          <p:nvPr/>
        </p:nvSpPr>
        <p:spPr>
          <a:xfrm>
            <a:off x="5190106" y="5640767"/>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8592750" y="5545516"/>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7566" y="422605"/>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1945" y="422605"/>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1100" y="4329596"/>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2785" y="1858109"/>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6607" y="4463804"/>
            <a:ext cx="1040607" cy="1278779"/>
          </a:xfrm>
          <a:prstGeom prst="rect">
            <a:avLst/>
          </a:prstGeom>
        </p:spPr>
      </p:pic>
      <p:sp>
        <p:nvSpPr>
          <p:cNvPr id="21" name="文字方塊 20"/>
          <p:cNvSpPr txBox="1"/>
          <p:nvPr/>
        </p:nvSpPr>
        <p:spPr>
          <a:xfrm>
            <a:off x="10291945" y="5545515"/>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8800793" y="3061473"/>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5510534" y="3061473"/>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6305353" y="1176694"/>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6104750" y="3350779"/>
            <a:ext cx="1566" cy="1086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11144025" y="1034973"/>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5912786" y="1034973"/>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6662306" y="3394928"/>
            <a:ext cx="2254336" cy="10688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9259211" y="3430805"/>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9861093" y="3430806"/>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59254" y="1460904"/>
            <a:ext cx="4801314" cy="40934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第一階段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重新調整系統架構，評估後優先處理</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能採用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現有</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的微服務的解決方案。</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latin typeface="微軟正黑體" panose="020B0604030504040204" pitchFamily="34" charset="-120"/>
                <a:ea typeface="微軟正黑體" panose="020B0604030504040204" pitchFamily="34" charset="-120"/>
              </a:rPr>
              <a:t>第二階段</a:t>
            </a:r>
            <a:r>
              <a:rPr lang="en-US" altLang="zh-TW" sz="2000" b="1" dirty="0">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優先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改寫</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最需要被切割，或是切割後</a:t>
            </a: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效益最大的服務。</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第三階段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評估合適的基礎建設，做好導入的準備。</a:t>
            </a:r>
          </a:p>
        </p:txBody>
      </p:sp>
      <p:sp>
        <p:nvSpPr>
          <p:cNvPr id="10" name="文字方塊 9"/>
          <p:cNvSpPr txBox="1"/>
          <p:nvPr/>
        </p:nvSpPr>
        <p:spPr>
          <a:xfrm>
            <a:off x="11503755" y="2194259"/>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10356616" y="3697118"/>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9257565" y="3766385"/>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7218755" y="3759013"/>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6063990" y="3845884"/>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5134835" y="2204406"/>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9657013" y="4708502"/>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9842782" y="44015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6935439" y="2470477"/>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6948998" y="2151804"/>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6935439" y="2876749"/>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7325612" y="3039900"/>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45" name="圓角矩形 44"/>
          <p:cNvSpPr/>
          <p:nvPr/>
        </p:nvSpPr>
        <p:spPr>
          <a:xfrm>
            <a:off x="5034950" y="287339"/>
            <a:ext cx="2336157" cy="6033838"/>
          </a:xfrm>
          <a:prstGeom prst="roundRect">
            <a:avLst>
              <a:gd name="adj" fmla="val 14311"/>
            </a:avLst>
          </a:prstGeom>
          <a:solidFill>
            <a:srgbClr val="EAECE7">
              <a:alpha val="85098"/>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smtClean="0">
                <a:solidFill>
                  <a:schemeClr val="tx1"/>
                </a:solidFill>
                <a:latin typeface="Calibri" panose="020F0502020204030204"/>
                <a:ea typeface="新細明體" panose="02020500000000000000" pitchFamily="18" charset="-120"/>
              </a:rPr>
              <a:t>教材託管</a:t>
            </a:r>
            <a:r>
              <a:rPr lang="zh-TW" altLang="en-US" dirty="0">
                <a:solidFill>
                  <a:schemeClr val="tx1"/>
                </a:solidFill>
                <a:latin typeface="Calibri" panose="020F0502020204030204"/>
                <a:ea typeface="新細明體" panose="02020500000000000000" pitchFamily="18" charset="-120"/>
              </a:rPr>
              <a:t>服務</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44" name="圓角矩形 43"/>
          <p:cNvSpPr/>
          <p:nvPr/>
        </p:nvSpPr>
        <p:spPr>
          <a:xfrm>
            <a:off x="7690168" y="250393"/>
            <a:ext cx="4078834" cy="6014543"/>
          </a:xfrm>
          <a:prstGeom prst="roundRect">
            <a:avLst>
              <a:gd name="adj" fmla="val 7744"/>
            </a:avLst>
          </a:prstGeom>
          <a:solidFill>
            <a:srgbClr val="EAECE7">
              <a:alpha val="85098"/>
            </a:srgb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dirty="0" smtClean="0">
              <a:solidFill>
                <a:schemeClr val="tx1"/>
              </a:solidFill>
              <a:latin typeface="Calibri" panose="020F0502020204030204"/>
              <a:ea typeface="新細明體" panose="02020500000000000000" pitchFamily="18"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smtClean="0">
                <a:ln>
                  <a:noFill/>
                </a:ln>
                <a:solidFill>
                  <a:schemeClr val="tx1"/>
                </a:solidFill>
                <a:effectLst/>
                <a:uLnTx/>
                <a:uFillTx/>
                <a:latin typeface="Calibri" panose="020F0502020204030204"/>
                <a:ea typeface="新細明體" panose="02020500000000000000" pitchFamily="18" charset="-120"/>
                <a:cs typeface="+mn-cs"/>
              </a:rPr>
              <a:t>訓練與學習管理系統</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1298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55" y="1038213"/>
            <a:ext cx="6465509" cy="33060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相關圖片"/>
          <p:cNvPicPr>
            <a:picLocks noChangeAspect="1" noChangeArrowheads="1"/>
          </p:cNvPicPr>
          <p:nvPr/>
        </p:nvPicPr>
        <p:blipFill rotWithShape="1">
          <a:blip r:embed="rId4">
            <a:extLst>
              <a:ext uri="{28A0092B-C50C-407E-A947-70E740481C1C}">
                <a14:useLocalDpi xmlns:a14="http://schemas.microsoft.com/office/drawing/2010/main" val="0"/>
              </a:ext>
            </a:extLst>
          </a:blip>
          <a:srcRect r="20187"/>
          <a:stretch/>
        </p:blipFill>
        <p:spPr bwMode="auto">
          <a:xfrm>
            <a:off x="7077692" y="204460"/>
            <a:ext cx="4928261" cy="3941947"/>
          </a:xfrm>
          <a:prstGeom prst="rect">
            <a:avLst/>
          </a:prstGeom>
          <a:noFill/>
          <a:extLst>
            <a:ext uri="{909E8E84-426E-40DD-AFC4-6F175D3DCCD1}">
              <a14:hiddenFill xmlns:a14="http://schemas.microsoft.com/office/drawing/2010/main">
                <a:solidFill>
                  <a:srgbClr val="FFFFFF"/>
                </a:solidFill>
              </a14:hiddenFill>
            </a:ext>
          </a:extLst>
        </p:spPr>
      </p:pic>
      <p:sp>
        <p:nvSpPr>
          <p:cNvPr id="5" name="向右箭號 4"/>
          <p:cNvSpPr/>
          <p:nvPr/>
        </p:nvSpPr>
        <p:spPr>
          <a:xfrm>
            <a:off x="6899564" y="1840677"/>
            <a:ext cx="403761" cy="49876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7" name="直線單箭頭接點 6"/>
          <p:cNvCxnSpPr/>
          <p:nvPr/>
        </p:nvCxnSpPr>
        <p:spPr>
          <a:xfrm>
            <a:off x="2814452" y="4643256"/>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503221" y="4598435"/>
            <a:ext cx="2239716" cy="369332"/>
          </a:xfrm>
          <a:prstGeom prst="rect">
            <a:avLst/>
          </a:prstGeom>
          <a:noFill/>
        </p:spPr>
        <p:txBody>
          <a:bodyPr wrap="none" rtlCol="0">
            <a:spAutoFit/>
          </a:bodyPr>
          <a:lstStyle/>
          <a:p>
            <a:r>
              <a:rPr lang="en-US" altLang="zh-TW" dirty="0" smtClean="0"/>
              <a:t>Continuous Delivery</a:t>
            </a:r>
            <a:endParaRPr lang="zh-TW" altLang="en-US" dirty="0"/>
          </a:p>
        </p:txBody>
      </p:sp>
      <p:cxnSp>
        <p:nvCxnSpPr>
          <p:cNvPr id="11" name="直線單箭頭接點 10"/>
          <p:cNvCxnSpPr/>
          <p:nvPr/>
        </p:nvCxnSpPr>
        <p:spPr>
          <a:xfrm>
            <a:off x="5742937" y="4738256"/>
            <a:ext cx="627964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7464861" y="4693435"/>
            <a:ext cx="3108928" cy="369332"/>
          </a:xfrm>
          <a:prstGeom prst="rect">
            <a:avLst/>
          </a:prstGeom>
          <a:noFill/>
        </p:spPr>
        <p:txBody>
          <a:bodyPr wrap="square" rtlCol="0">
            <a:spAutoFit/>
          </a:bodyPr>
          <a:lstStyle/>
          <a:p>
            <a:r>
              <a:rPr lang="en-US" altLang="zh-TW" dirty="0" smtClean="0"/>
              <a:t>Continuous Deployment</a:t>
            </a:r>
            <a:endParaRPr lang="zh-TW" altLang="en-US" dirty="0"/>
          </a:p>
        </p:txBody>
      </p:sp>
      <p:cxnSp>
        <p:nvCxnSpPr>
          <p:cNvPr id="14" name="直線單箭頭接點 13"/>
          <p:cNvCxnSpPr/>
          <p:nvPr/>
        </p:nvCxnSpPr>
        <p:spPr>
          <a:xfrm>
            <a:off x="574736" y="5037822"/>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002233" y="4984851"/>
            <a:ext cx="2537874" cy="369332"/>
          </a:xfrm>
          <a:prstGeom prst="rect">
            <a:avLst/>
          </a:prstGeom>
          <a:noFill/>
        </p:spPr>
        <p:txBody>
          <a:bodyPr wrap="none" rtlCol="0">
            <a:spAutoFit/>
          </a:bodyPr>
          <a:lstStyle/>
          <a:p>
            <a:r>
              <a:rPr lang="en-US" altLang="zh-TW" dirty="0" smtClean="0"/>
              <a:t>Continuous Integration</a:t>
            </a:r>
            <a:endParaRPr lang="zh-TW" altLang="en-US" dirty="0"/>
          </a:p>
        </p:txBody>
      </p:sp>
      <p:graphicFrame>
        <p:nvGraphicFramePr>
          <p:cNvPr id="16" name="資料庫圖表 15"/>
          <p:cNvGraphicFramePr/>
          <p:nvPr>
            <p:extLst/>
          </p:nvPr>
        </p:nvGraphicFramePr>
        <p:xfrm>
          <a:off x="2565070" y="5559616"/>
          <a:ext cx="8277102" cy="5787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Picture 6" descr="「nuget」的圖片搜尋結果"/>
          <p:cNvPicPr>
            <a:picLocks noChangeAspect="1" noChangeArrowheads="1"/>
          </p:cNvPicPr>
          <p:nvPr/>
        </p:nvPicPr>
        <p:blipFill rotWithShape="1">
          <a:blip r:embed="rId10">
            <a:extLst>
              <a:ext uri="{28A0092B-C50C-407E-A947-70E740481C1C}">
                <a14:useLocalDpi xmlns:a14="http://schemas.microsoft.com/office/drawing/2010/main" val="0"/>
              </a:ext>
            </a:extLst>
          </a:blip>
          <a:srcRect t="17651" b="31439"/>
          <a:stretch/>
        </p:blipFill>
        <p:spPr bwMode="auto">
          <a:xfrm>
            <a:off x="5609607" y="3002131"/>
            <a:ext cx="1289957" cy="48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96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Graphic spid="16"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微服務架構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基礎建設</a:t>
            </a:r>
          </a:p>
        </p:txBody>
      </p:sp>
      <p:sp>
        <p:nvSpPr>
          <p:cNvPr id="5" name="文字版面配置區 4"/>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實作的挑戰</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需要準備那些基礎建設</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670749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70354" y="1921201"/>
            <a:ext cx="11912252" cy="4393294"/>
          </a:xfrm>
          <a:prstGeom prst="rect">
            <a:avLst/>
          </a:prstGeom>
        </p:spPr>
      </p:pic>
      <p:sp>
        <p:nvSpPr>
          <p:cNvPr id="2" name="標題 1"/>
          <p:cNvSpPr>
            <a:spLocks noGrp="1"/>
          </p:cNvSpPr>
          <p:nvPr>
            <p:ph type="title"/>
          </p:nvPr>
        </p:nvSpPr>
        <p:spPr/>
        <p:txBody>
          <a:bodyPr/>
          <a:lstStyle/>
          <a:p>
            <a:r>
              <a:rPr lang="zh-TW" altLang="en-US" dirty="0"/>
              <a:t>導讀</a:t>
            </a:r>
            <a:r>
              <a:rPr lang="en-US" altLang="zh-TW" dirty="0"/>
              <a:t>: Introduction to </a:t>
            </a:r>
            <a:r>
              <a:rPr lang="en-US" altLang="zh-TW" dirty="0" err="1"/>
              <a:t>Microservices</a:t>
            </a:r>
            <a:endParaRPr lang="zh-TW" altLang="en-US" dirty="0"/>
          </a:p>
        </p:txBody>
      </p:sp>
      <p:sp>
        <p:nvSpPr>
          <p:cNvPr id="5" name="文字方塊 4"/>
          <p:cNvSpPr txBox="1"/>
          <p:nvPr/>
        </p:nvSpPr>
        <p:spPr>
          <a:xfrm>
            <a:off x="97536" y="6498336"/>
            <a:ext cx="16747405" cy="369332"/>
          </a:xfrm>
          <a:prstGeom prst="rect">
            <a:avLst/>
          </a:prstGeom>
          <a:noFill/>
        </p:spPr>
        <p:txBody>
          <a:bodyPr wrap="none" rtlCol="0">
            <a:spAutoFit/>
          </a:bodyPr>
          <a:lstStyle/>
          <a:p>
            <a:r>
              <a:rPr lang="en-US" altLang="zh-TW" dirty="0">
                <a:solidFill>
                  <a:schemeClr val="bg1"/>
                </a:solidFill>
              </a:rPr>
              <a:t>https://www.nginx.com/blog/introduction-to-microservices/?utm_source=service-discovery-in-a-microservices-architecture&amp;utm_medium=blog&amp;utm_campaign=Microservices</a:t>
            </a:r>
            <a:endParaRPr lang="zh-TW" altLang="en-US" dirty="0">
              <a:solidFill>
                <a:schemeClr val="bg1"/>
              </a:solidFill>
            </a:endParaRPr>
          </a:p>
        </p:txBody>
      </p:sp>
    </p:spTree>
    <p:extLst>
      <p:ext uri="{BB962C8B-B14F-4D97-AF65-F5344CB8AC3E}">
        <p14:creationId xmlns:p14="http://schemas.microsoft.com/office/powerpoint/2010/main" val="16849738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ular, but still monolithic, architecture used as basis for sample microservices 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707" y="940671"/>
            <a:ext cx="4697779" cy="4961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ervices architecture for a sample ride-for-hire app, with each microservice presenting a RESTful A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139" y="940671"/>
            <a:ext cx="4859779" cy="4961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1493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 Using API Gateway</a:t>
            </a:r>
            <a:endParaRPr lang="zh-TW" altLang="en-US" dirty="0"/>
          </a:p>
        </p:txBody>
      </p:sp>
      <p:pic>
        <p:nvPicPr>
          <p:cNvPr id="1026" name="Picture 2" descr="Indexed elements of Amazon's mobile app for Android, as they appear on a mobile phone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55025"/>
            <a:ext cx="9841865" cy="459799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386022"/>
            <a:ext cx="7269747" cy="369332"/>
          </a:xfrm>
          <a:prstGeom prst="rect">
            <a:avLst/>
          </a:prstGeom>
          <a:noFill/>
        </p:spPr>
        <p:txBody>
          <a:bodyPr wrap="none" rtlCol="0">
            <a:spAutoFit/>
          </a:bodyPr>
          <a:lstStyle/>
          <a:p>
            <a:r>
              <a:rPr lang="en-US" altLang="zh-TW" dirty="0">
                <a:solidFill>
                  <a:schemeClr val="bg1"/>
                </a:solidFill>
              </a:rPr>
              <a:t>https://www.nginx.com/blog/building-microservices-using-an-api-gateway/</a:t>
            </a:r>
            <a:endParaRPr lang="zh-TW" altLang="en-US" dirty="0">
              <a:solidFill>
                <a:schemeClr val="bg1"/>
              </a:solidFill>
            </a:endParaRPr>
          </a:p>
        </p:txBody>
      </p:sp>
    </p:spTree>
    <p:extLst>
      <p:ext uri="{BB962C8B-B14F-4D97-AF65-F5344CB8AC3E}">
        <p14:creationId xmlns:p14="http://schemas.microsoft.com/office/powerpoint/2010/main" val="8769048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bile client of ecommerce app needs a way to access the RESTful APIs of the 7 micro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80"/>
            <a:ext cx="5759552" cy="5711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API gateway enables mobile clients of ecommerce app to access the RESTful APIs of its 7 micro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551" y="640080"/>
            <a:ext cx="5759551" cy="57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9159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 Service Discovery</a:t>
            </a:r>
            <a:endParaRPr lang="zh-TW" altLang="en-US" dirty="0"/>
          </a:p>
        </p:txBody>
      </p:sp>
      <p:sp>
        <p:nvSpPr>
          <p:cNvPr id="3" name="文字方塊 2"/>
          <p:cNvSpPr txBox="1"/>
          <p:nvPr/>
        </p:nvSpPr>
        <p:spPr>
          <a:xfrm>
            <a:off x="182880" y="6486144"/>
            <a:ext cx="16742981" cy="369332"/>
          </a:xfrm>
          <a:prstGeom prst="rect">
            <a:avLst/>
          </a:prstGeom>
          <a:noFill/>
        </p:spPr>
        <p:txBody>
          <a:bodyPr wrap="none" rtlCol="0">
            <a:spAutoFit/>
          </a:bodyPr>
          <a:lstStyle/>
          <a:p>
            <a:r>
              <a:rPr lang="en-US" altLang="zh-TW" dirty="0">
                <a:solidFill>
                  <a:schemeClr val="bg1"/>
                </a:solidFill>
              </a:rPr>
              <a:t>https://www.nginx.com/blog/service-discovery-in-a-microservices-architecture/?utm_source=introduction-to-microservices&amp;utm_medium=blog&amp;utm_campaign=Microservices</a:t>
            </a:r>
            <a:endParaRPr lang="zh-TW" altLang="en-US" dirty="0">
              <a:solidFill>
                <a:schemeClr val="bg1"/>
              </a:solidFill>
            </a:endParaRPr>
          </a:p>
        </p:txBody>
      </p:sp>
      <p:pic>
        <p:nvPicPr>
          <p:cNvPr id="4" name="圖片 3"/>
          <p:cNvPicPr>
            <a:picLocks noChangeAspect="1"/>
          </p:cNvPicPr>
          <p:nvPr/>
        </p:nvPicPr>
        <p:blipFill>
          <a:blip r:embed="rId2"/>
          <a:stretch>
            <a:fillRect/>
          </a:stretch>
        </p:blipFill>
        <p:spPr>
          <a:xfrm>
            <a:off x="1001123" y="2605496"/>
            <a:ext cx="10250714" cy="3012512"/>
          </a:xfrm>
          <a:prstGeom prst="rect">
            <a:avLst/>
          </a:prstGeom>
        </p:spPr>
      </p:pic>
    </p:spTree>
    <p:extLst>
      <p:ext uri="{BB962C8B-B14F-4D97-AF65-F5344CB8AC3E}">
        <p14:creationId xmlns:p14="http://schemas.microsoft.com/office/powerpoint/2010/main" val="2191670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40" y="487680"/>
            <a:ext cx="5660825" cy="5771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81" y="798576"/>
            <a:ext cx="5633890" cy="532028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6388608" y="609600"/>
            <a:ext cx="3293146" cy="369332"/>
          </a:xfrm>
          <a:prstGeom prst="rect">
            <a:avLst/>
          </a:prstGeom>
          <a:noFill/>
        </p:spPr>
        <p:txBody>
          <a:bodyPr wrap="none" rtlCol="0">
            <a:spAutoFit/>
          </a:bodyPr>
          <a:lstStyle/>
          <a:p>
            <a:r>
              <a:rPr lang="en-US" altLang="zh-TW" dirty="0"/>
              <a:t>The Client-Side Discovery Pattern</a:t>
            </a:r>
            <a:endParaRPr lang="zh-TW" altLang="en-US" dirty="0"/>
          </a:p>
        </p:txBody>
      </p:sp>
      <p:grpSp>
        <p:nvGrpSpPr>
          <p:cNvPr id="7" name="群組 6"/>
          <p:cNvGrpSpPr/>
          <p:nvPr/>
        </p:nvGrpSpPr>
        <p:grpSpPr>
          <a:xfrm>
            <a:off x="7402513" y="1945481"/>
            <a:ext cx="2988396" cy="1952264"/>
            <a:chOff x="7402513" y="1945481"/>
            <a:chExt cx="2988396" cy="1952264"/>
          </a:xfrm>
        </p:grpSpPr>
        <p:sp>
          <p:nvSpPr>
            <p:cNvPr id="3" name="圓角矩形 2"/>
            <p:cNvSpPr/>
            <p:nvPr/>
          </p:nvSpPr>
          <p:spPr>
            <a:xfrm>
              <a:off x="7402513" y="1945481"/>
              <a:ext cx="836611" cy="840002"/>
            </a:xfrm>
            <a:prstGeom prst="roundRect">
              <a:avLst>
                <a:gd name="adj" fmla="val 653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圓角矩形圖說文字 5"/>
            <p:cNvSpPr/>
            <p:nvPr/>
          </p:nvSpPr>
          <p:spPr>
            <a:xfrm>
              <a:off x="7527636" y="2946400"/>
              <a:ext cx="2863273" cy="951345"/>
            </a:xfrm>
            <a:prstGeom prst="wedgeRoundRectCallout">
              <a:avLst>
                <a:gd name="adj1" fmla="val -30274"/>
                <a:gd name="adj2" fmla="val -6092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r>
                <a:rPr lang="zh-TW" altLang="en-US" dirty="0" smtClean="0"/>
                <a:t>缺點</a:t>
              </a:r>
              <a:r>
                <a:rPr lang="en-US" altLang="zh-TW" dirty="0" smtClean="0"/>
                <a:t>:</a:t>
              </a:r>
              <a:r>
                <a:rPr lang="zh-TW" altLang="en-US" dirty="0" smtClean="0"/>
                <a:t> </a:t>
              </a:r>
              <a:r>
                <a:rPr lang="en-US" altLang="zh-TW" dirty="0" smtClean="0"/>
                <a:t/>
              </a:r>
              <a:br>
                <a:rPr lang="en-US" altLang="zh-TW" dirty="0" smtClean="0"/>
              </a:br>
              <a:r>
                <a:rPr lang="zh-TW" altLang="en-US" dirty="0" smtClean="0"/>
                <a:t>侵入式的架構，更新不易</a:t>
              </a:r>
              <a:endParaRPr lang="en-US" altLang="zh-TW" dirty="0" smtClean="0"/>
            </a:p>
            <a:p>
              <a:r>
                <a:rPr lang="zh-TW" altLang="en-US" dirty="0" smtClean="0"/>
                <a:t>且風險高。</a:t>
              </a:r>
              <a:endParaRPr lang="en-US" dirty="0"/>
            </a:p>
          </p:txBody>
        </p:sp>
      </p:grpSp>
    </p:spTree>
    <p:extLst>
      <p:ext uri="{BB962C8B-B14F-4D97-AF65-F5344CB8AC3E}">
        <p14:creationId xmlns:p14="http://schemas.microsoft.com/office/powerpoint/2010/main" val="156458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2" name="副標題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3279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3352841" cy="369332"/>
          </a:xfrm>
          <a:prstGeom prst="rect">
            <a:avLst/>
          </a:prstGeom>
          <a:noFill/>
        </p:spPr>
        <p:txBody>
          <a:bodyPr wrap="none" rtlCol="0">
            <a:spAutoFit/>
          </a:bodyPr>
          <a:lstStyle/>
          <a:p>
            <a:r>
              <a:rPr lang="en-US" altLang="zh-TW" dirty="0"/>
              <a:t>The Server-Side Discovery Pattern</a:t>
            </a:r>
            <a:endParaRPr lang="zh-TW" altLang="en-US" dirty="0"/>
          </a:p>
        </p:txBody>
      </p:sp>
    </p:spTree>
    <p:extLst>
      <p:ext uri="{BB962C8B-B14F-4D97-AF65-F5344CB8AC3E}">
        <p14:creationId xmlns:p14="http://schemas.microsoft.com/office/powerpoint/2010/main" val="8048637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 the Proxy Model of the Microservices Reference Architecture from NGINX, NGINX Plus acts as a reverse proxy server and ingress controller for the microservice instances of an application"/>
          <p:cNvPicPr>
            <a:picLocks noChangeAspect="1" noChangeArrowheads="1"/>
          </p:cNvPicPr>
          <p:nvPr/>
        </p:nvPicPr>
        <p:blipFill rotWithShape="1">
          <a:blip r:embed="rId2">
            <a:extLst>
              <a:ext uri="{28A0092B-C50C-407E-A947-70E740481C1C}">
                <a14:useLocalDpi xmlns:a14="http://schemas.microsoft.com/office/drawing/2010/main" val="0"/>
              </a:ext>
            </a:extLst>
          </a:blip>
          <a:srcRect t="24716" b="10941"/>
          <a:stretch/>
        </p:blipFill>
        <p:spPr bwMode="auto">
          <a:xfrm>
            <a:off x="983842" y="1588655"/>
            <a:ext cx="10071577" cy="401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8122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2578463" cy="369332"/>
          </a:xfrm>
          <a:prstGeom prst="rect">
            <a:avLst/>
          </a:prstGeom>
          <a:noFill/>
        </p:spPr>
        <p:txBody>
          <a:bodyPr wrap="none" rtlCol="0">
            <a:spAutoFit/>
          </a:bodyPr>
          <a:lstStyle/>
          <a:p>
            <a:r>
              <a:rPr lang="en-US" altLang="zh-TW" dirty="0"/>
              <a:t>The </a:t>
            </a:r>
            <a:r>
              <a:rPr lang="en-US" altLang="zh-TW" dirty="0" smtClean="0"/>
              <a:t>Servic</a:t>
            </a:r>
            <a:r>
              <a:rPr lang="en-US" altLang="zh-TW" dirty="0" smtClean="0"/>
              <a:t>e Mesh</a:t>
            </a:r>
            <a:r>
              <a:rPr lang="en-US" altLang="zh-TW" dirty="0" smtClean="0"/>
              <a:t> </a:t>
            </a:r>
            <a:r>
              <a:rPr lang="en-US" altLang="zh-TW" dirty="0"/>
              <a:t>Pattern</a:t>
            </a:r>
            <a:endParaRPr lang="zh-TW" altLang="en-US" dirty="0"/>
          </a:p>
        </p:txBody>
      </p:sp>
      <p:sp>
        <p:nvSpPr>
          <p:cNvPr id="4" name="圓角矩形 3"/>
          <p:cNvSpPr/>
          <p:nvPr/>
        </p:nvSpPr>
        <p:spPr>
          <a:xfrm>
            <a:off x="1459345" y="1170998"/>
            <a:ext cx="5329382" cy="192318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r>
              <a:rPr lang="en-US" dirty="0" smtClean="0">
                <a:solidFill>
                  <a:schemeClr val="tx1"/>
                </a:solidFill>
              </a:rPr>
              <a:t>“Side Car” deployment</a:t>
            </a:r>
          </a:p>
          <a:p>
            <a:pPr algn="ctr"/>
            <a:r>
              <a:rPr lang="en-US" dirty="0" smtClean="0">
                <a:solidFill>
                  <a:schemeClr val="tx1"/>
                </a:solidFill>
              </a:rPr>
              <a:t>                                                 http://localhost:8001</a:t>
            </a:r>
          </a:p>
        </p:txBody>
      </p:sp>
      <p:pic>
        <p:nvPicPr>
          <p:cNvPr id="5122" name="Picture 2" descr="「sidecar captain america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866" y="3156895"/>
            <a:ext cx="4767407" cy="3179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72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 the Fabric Model of the Microservices Reference Architecture from NGINX, NGINX Plus is deployed within each container and becomes the forward and reverse proxy for all HTTP traffic going in and out of the containers"/>
          <p:cNvPicPr>
            <a:picLocks noChangeAspect="1" noChangeArrowheads="1"/>
          </p:cNvPicPr>
          <p:nvPr/>
        </p:nvPicPr>
        <p:blipFill rotWithShape="1">
          <a:blip r:embed="rId3">
            <a:extLst>
              <a:ext uri="{28A0092B-C50C-407E-A947-70E740481C1C}">
                <a14:useLocalDpi xmlns:a14="http://schemas.microsoft.com/office/drawing/2010/main" val="0"/>
              </a:ext>
            </a:extLst>
          </a:blip>
          <a:srcRect t="21153" r="27249" b="14615"/>
          <a:stretch/>
        </p:blipFill>
        <p:spPr bwMode="auto">
          <a:xfrm>
            <a:off x="1625971" y="1168590"/>
            <a:ext cx="8866537" cy="485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809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Event Driven</a:t>
            </a:r>
            <a:endParaRPr lang="zh-TW" altLang="en-US" dirty="0"/>
          </a:p>
        </p:txBody>
      </p:sp>
      <p:sp>
        <p:nvSpPr>
          <p:cNvPr id="5" name="內容版面配置區 4"/>
          <p:cNvSpPr>
            <a:spLocks noGrp="1"/>
          </p:cNvSpPr>
          <p:nvPr>
            <p:ph idx="1"/>
          </p:nvPr>
        </p:nvSpPr>
        <p:spPr/>
        <p:txBody>
          <a:bodyPr/>
          <a:lstStyle/>
          <a:p>
            <a:pPr algn="ctr"/>
            <a:endParaRPr lang="en-US" dirty="0" smtClean="0"/>
          </a:p>
          <a:p>
            <a:pPr algn="ctr"/>
            <a:endParaRPr lang="en-US" dirty="0" smtClean="0"/>
          </a:p>
          <a:p>
            <a:pPr algn="ctr"/>
            <a:r>
              <a:rPr lang="en-US" altLang="zh-TW" dirty="0" smtClean="0"/>
              <a:t>(</a:t>
            </a:r>
            <a:r>
              <a:rPr lang="zh-TW" altLang="en-US" dirty="0" smtClean="0"/>
              <a:t>跟後面的重構一起說明</a:t>
            </a:r>
            <a:r>
              <a:rPr lang="en-US" altLang="zh-TW" dirty="0" smtClean="0"/>
              <a:t>)</a:t>
            </a:r>
            <a:endParaRPr lang="en-US" dirty="0"/>
          </a:p>
        </p:txBody>
      </p:sp>
    </p:spTree>
    <p:extLst>
      <p:ext uri="{BB962C8B-B14F-4D97-AF65-F5344CB8AC3E}">
        <p14:creationId xmlns:p14="http://schemas.microsoft.com/office/powerpoint/2010/main" val="36408923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漸進式的轉移</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重構</a:t>
            </a:r>
            <a:endParaRPr lang="en-US" dirty="0">
              <a:latin typeface="微軟正黑體" panose="020B0604030504040204" pitchFamily="34" charset="-120"/>
              <a:ea typeface="微軟正黑體" panose="020B0604030504040204" pitchFamily="34" charset="-120"/>
            </a:endParaRPr>
          </a:p>
        </p:txBody>
      </p:sp>
      <p:sp>
        <p:nvSpPr>
          <p:cNvPr id="2" name="文字版面配置區 1"/>
          <p:cNvSpPr>
            <a:spLocks noGrp="1"/>
          </p:cNvSpPr>
          <p:nvPr>
            <p:ph type="body" idx="1"/>
          </p:nvPr>
        </p:nvSpPr>
        <p:spPr/>
        <p:txBody>
          <a:bodyPr/>
          <a:lstStyle/>
          <a:p>
            <a:endParaRPr lang="en-US"/>
          </a:p>
        </p:txBody>
      </p:sp>
    </p:spTree>
    <p:extLst>
      <p:ext uri="{BB962C8B-B14F-4D97-AF65-F5344CB8AC3E}">
        <p14:creationId xmlns:p14="http://schemas.microsoft.com/office/powerpoint/2010/main" val="1672613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Refactoring to </a:t>
            </a:r>
            <a:r>
              <a:rPr lang="en-US" altLang="zh-TW" dirty="0" err="1" smtClean="0"/>
              <a:t>Microservices</a:t>
            </a:r>
            <a:endParaRPr lang="zh-TW" altLang="en-US" dirty="0"/>
          </a:p>
        </p:txBody>
      </p:sp>
      <p:sp>
        <p:nvSpPr>
          <p:cNvPr id="4" name="文字版面配置區 3"/>
          <p:cNvSpPr>
            <a:spLocks noGrp="1"/>
          </p:cNvSpPr>
          <p:nvPr>
            <p:ph idx="1"/>
          </p:nvPr>
        </p:nvSpPr>
        <p:spPr/>
        <p:txBody>
          <a:bodyPr>
            <a:normAutofit/>
          </a:bodyPr>
          <a:lstStyle/>
          <a:p>
            <a:pPr marL="0" indent="0">
              <a:buNone/>
            </a:pPr>
            <a:r>
              <a:rPr lang="zh-TW" altLang="en-US" dirty="0" smtClean="0"/>
              <a:t>重構微服務的策略</a:t>
            </a:r>
            <a:r>
              <a:rPr lang="en-US" dirty="0" smtClean="0"/>
              <a:t>:</a:t>
            </a:r>
            <a:br>
              <a:rPr lang="en-US" dirty="0" smtClean="0"/>
            </a:br>
            <a:r>
              <a:rPr lang="en-US" dirty="0" smtClean="0"/>
              <a:t>(</a:t>
            </a:r>
            <a:r>
              <a:rPr lang="zh-TW" altLang="en-US" dirty="0" smtClean="0"/>
              <a:t>用加法，別用減法</a:t>
            </a:r>
            <a:r>
              <a:rPr lang="en-US" altLang="zh-TW" dirty="0" smtClean="0"/>
              <a:t>)</a:t>
            </a:r>
            <a:br>
              <a:rPr lang="en-US" altLang="zh-TW" dirty="0" smtClean="0"/>
            </a:br>
            <a:endParaRPr lang="en-US" dirty="0" smtClean="0"/>
          </a:p>
          <a:p>
            <a:pPr>
              <a:buFont typeface="Wingdings" panose="05000000000000000000" pitchFamily="2" charset="2"/>
              <a:buChar char="§"/>
            </a:pPr>
            <a:r>
              <a:rPr lang="en-US" dirty="0" smtClean="0"/>
              <a:t>Stop Digging</a:t>
            </a:r>
          </a:p>
          <a:p>
            <a:pPr>
              <a:buFont typeface="Wingdings" panose="05000000000000000000" pitchFamily="2" charset="2"/>
              <a:buChar char="§"/>
            </a:pPr>
            <a:r>
              <a:rPr lang="en-US" dirty="0" smtClean="0"/>
              <a:t>Split Frontend </a:t>
            </a:r>
            <a:r>
              <a:rPr lang="en-US" dirty="0" smtClean="0"/>
              <a:t>and</a:t>
            </a:r>
            <a:r>
              <a:rPr lang="zh-TW" altLang="en-US" dirty="0" smtClean="0"/>
              <a:t> </a:t>
            </a:r>
            <a:r>
              <a:rPr lang="en-US" dirty="0" smtClean="0"/>
              <a:t>Backend</a:t>
            </a:r>
            <a:endParaRPr lang="en-US" dirty="0" smtClean="0"/>
          </a:p>
          <a:p>
            <a:pPr>
              <a:buFont typeface="Wingdings" panose="05000000000000000000" pitchFamily="2" charset="2"/>
              <a:buChar char="§"/>
            </a:pPr>
            <a:r>
              <a:rPr lang="en-US" dirty="0" smtClean="0"/>
              <a:t>Extract Services</a:t>
            </a:r>
            <a:endParaRPr 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3">
            <a:extLst>
              <a:ext uri="{28A0092B-C50C-407E-A947-70E740481C1C}">
                <a14:useLocalDpi xmlns:a14="http://schemas.microsoft.com/office/drawing/2010/main" val="0"/>
              </a:ext>
            </a:extLst>
          </a:blip>
          <a:srcRect l="24749" t="5555" r="24513" b="6304"/>
          <a:stretch/>
        </p:blipFill>
        <p:spPr bwMode="auto">
          <a:xfrm>
            <a:off x="7806923" y="1754592"/>
            <a:ext cx="3348757" cy="3925696"/>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524001" y="5960236"/>
            <a:ext cx="5701241" cy="300082"/>
          </a:xfrm>
          <a:prstGeom prst="rect">
            <a:avLst/>
          </a:prstGeom>
          <a:noFill/>
        </p:spPr>
        <p:txBody>
          <a:bodyPr wrap="none" rtlCol="0">
            <a:spAutoFit/>
          </a:bodyPr>
          <a:lstStyle/>
          <a:p>
            <a:pPr defTabSz="914400"/>
            <a:r>
              <a:rPr lang="en-US" altLang="zh-TW" sz="1350" dirty="0">
                <a:solidFill>
                  <a:srgbClr val="505050"/>
                </a:solidFill>
                <a:latin typeface="Segoe UI"/>
              </a:rPr>
              <a:t>https://www.nginx.com/blog/refactoring-a-monolith-into-microservices/</a:t>
            </a:r>
            <a:endParaRPr lang="zh-TW" altLang="en-US" sz="1350" dirty="0">
              <a:solidFill>
                <a:srgbClr val="505050"/>
              </a:solidFill>
              <a:latin typeface="Segoe UI"/>
            </a:endParaRPr>
          </a:p>
        </p:txBody>
      </p:sp>
    </p:spTree>
    <p:extLst>
      <p:ext uri="{BB962C8B-B14F-4D97-AF65-F5344CB8AC3E}">
        <p14:creationId xmlns:p14="http://schemas.microsoft.com/office/powerpoint/2010/main" val="858000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679" y="1189179"/>
            <a:ext cx="5670384" cy="4789924"/>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3"/>
          <p:cNvSpPr>
            <a:spLocks noGrp="1"/>
          </p:cNvSpPr>
          <p:nvPr>
            <p:ph type="title"/>
          </p:nvPr>
        </p:nvSpPr>
        <p:spPr/>
        <p:txBody>
          <a:bodyPr/>
          <a:lstStyle/>
          <a:p>
            <a:r>
              <a:rPr lang="en-US" altLang="zh-TW" sz="3600" dirty="0"/>
              <a:t>Strategy 1 – Stop Digging</a:t>
            </a:r>
            <a:r>
              <a:rPr lang="zh-TW" altLang="en-US" sz="3600" dirty="0"/>
              <a:t/>
            </a:r>
            <a:br>
              <a:rPr lang="zh-TW" altLang="en-US" sz="3600" dirty="0"/>
            </a:br>
            <a:endParaRPr lang="en-US" dirty="0"/>
          </a:p>
        </p:txBody>
      </p:sp>
      <p:grpSp>
        <p:nvGrpSpPr>
          <p:cNvPr id="5" name="群組 4"/>
          <p:cNvGrpSpPr/>
          <p:nvPr/>
        </p:nvGrpSpPr>
        <p:grpSpPr>
          <a:xfrm>
            <a:off x="4622897" y="1779105"/>
            <a:ext cx="2119146" cy="2396946"/>
            <a:chOff x="2529840" y="-2356524"/>
            <a:chExt cx="2825528" cy="3195928"/>
          </a:xfrm>
        </p:grpSpPr>
        <p:sp>
          <p:nvSpPr>
            <p:cNvPr id="6" name="矩形 5"/>
            <p:cNvSpPr/>
            <p:nvPr/>
          </p:nvSpPr>
          <p:spPr bwMode="auto">
            <a:xfrm>
              <a:off x="2773680" y="-2356524"/>
              <a:ext cx="2581688" cy="290516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橢圓 6"/>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文字方塊 7"/>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1</a:t>
              </a:r>
            </a:p>
          </p:txBody>
        </p:sp>
      </p:grpSp>
      <p:grpSp>
        <p:nvGrpSpPr>
          <p:cNvPr id="9" name="群組 8"/>
          <p:cNvGrpSpPr/>
          <p:nvPr/>
        </p:nvGrpSpPr>
        <p:grpSpPr>
          <a:xfrm>
            <a:off x="6948653" y="3957979"/>
            <a:ext cx="1463164" cy="1569794"/>
            <a:chOff x="2529840" y="-1253655"/>
            <a:chExt cx="1950885" cy="2093059"/>
          </a:xfrm>
        </p:grpSpPr>
        <p:sp>
          <p:nvSpPr>
            <p:cNvPr id="10" name="矩形 9"/>
            <p:cNvSpPr/>
            <p:nvPr/>
          </p:nvSpPr>
          <p:spPr bwMode="auto">
            <a:xfrm>
              <a:off x="2773680" y="-1253655"/>
              <a:ext cx="1707045" cy="180229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橢圓 10"/>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文字方塊 11"/>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2</a:t>
              </a:r>
            </a:p>
          </p:txBody>
        </p:sp>
      </p:grpSp>
    </p:spTree>
    <p:extLst>
      <p:ext uri="{BB962C8B-B14F-4D97-AF65-F5344CB8AC3E}">
        <p14:creationId xmlns:p14="http://schemas.microsoft.com/office/powerpoint/2010/main" val="161079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785" y="1189179"/>
            <a:ext cx="8020170" cy="4855964"/>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3600" dirty="0"/>
              <a:t>Strategy 2 – Split Frontend and Backend</a:t>
            </a:r>
            <a:endParaRPr lang="en-US" dirty="0"/>
          </a:p>
        </p:txBody>
      </p:sp>
      <p:grpSp>
        <p:nvGrpSpPr>
          <p:cNvPr id="4" name="群組 3"/>
          <p:cNvGrpSpPr/>
          <p:nvPr/>
        </p:nvGrpSpPr>
        <p:grpSpPr>
          <a:xfrm>
            <a:off x="7196262" y="2226366"/>
            <a:ext cx="2910692" cy="3957390"/>
            <a:chOff x="2529840" y="-4437116"/>
            <a:chExt cx="3880923" cy="5276520"/>
          </a:xfrm>
        </p:grpSpPr>
        <p:sp>
          <p:nvSpPr>
            <p:cNvPr id="5" name="矩形 4"/>
            <p:cNvSpPr/>
            <p:nvPr/>
          </p:nvSpPr>
          <p:spPr bwMode="auto">
            <a:xfrm>
              <a:off x="2773679" y="-4437116"/>
              <a:ext cx="3637084" cy="498575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橢圓 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文字方塊 6"/>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1</a:t>
              </a:r>
            </a:p>
          </p:txBody>
        </p:sp>
      </p:grpSp>
      <p:grpSp>
        <p:nvGrpSpPr>
          <p:cNvPr id="8" name="群組 7"/>
          <p:cNvGrpSpPr/>
          <p:nvPr/>
        </p:nvGrpSpPr>
        <p:grpSpPr>
          <a:xfrm>
            <a:off x="6418219" y="2663687"/>
            <a:ext cx="904579" cy="953474"/>
            <a:chOff x="2529840" y="-431895"/>
            <a:chExt cx="1206105" cy="1271299"/>
          </a:xfrm>
        </p:grpSpPr>
        <p:sp>
          <p:nvSpPr>
            <p:cNvPr id="9" name="矩形 8"/>
            <p:cNvSpPr/>
            <p:nvPr/>
          </p:nvSpPr>
          <p:spPr bwMode="auto">
            <a:xfrm>
              <a:off x="2773680" y="-431895"/>
              <a:ext cx="962265" cy="98053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2</a:t>
              </a:r>
            </a:p>
          </p:txBody>
        </p:sp>
      </p:grpSp>
      <p:cxnSp>
        <p:nvCxnSpPr>
          <p:cNvPr id="12" name="直線接點 11"/>
          <p:cNvCxnSpPr/>
          <p:nvPr/>
        </p:nvCxnSpPr>
        <p:spPr>
          <a:xfrm>
            <a:off x="2945296" y="2812774"/>
            <a:ext cx="974034" cy="1689652"/>
          </a:xfrm>
          <a:prstGeom prst="line">
            <a:avLst/>
          </a:prstGeom>
          <a:ln>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3855517" y="3336277"/>
            <a:ext cx="449470" cy="45247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六邊形 13"/>
          <p:cNvSpPr/>
          <p:nvPr/>
        </p:nvSpPr>
        <p:spPr>
          <a:xfrm rot="1500899">
            <a:off x="2631006" y="3102058"/>
            <a:ext cx="515889" cy="468439"/>
          </a:xfrm>
          <a:prstGeom prst="hexag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7" name="直線單箭頭接點 16"/>
          <p:cNvCxnSpPr>
            <a:stCxn id="13" idx="2"/>
            <a:endCxn id="14" idx="0"/>
          </p:cNvCxnSpPr>
          <p:nvPr/>
        </p:nvCxnSpPr>
        <p:spPr>
          <a:xfrm flipH="1" flipV="1">
            <a:off x="3122699" y="3445351"/>
            <a:ext cx="732818" cy="11716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08373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3">
            <a:extLst>
              <a:ext uri="{28A0092B-C50C-407E-A947-70E740481C1C}">
                <a14:useLocalDpi xmlns:a14="http://schemas.microsoft.com/office/drawing/2010/main" val="0"/>
              </a:ext>
            </a:extLst>
          </a:blip>
          <a:srcRect b="52116"/>
          <a:stretch/>
        </p:blipFill>
        <p:spPr bwMode="auto">
          <a:xfrm>
            <a:off x="2272501" y="1049534"/>
            <a:ext cx="7648740" cy="4914314"/>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3600" dirty="0"/>
              <a:t>Strategy 3 – Extract Services</a:t>
            </a:r>
            <a:endParaRPr lang="en-US" dirty="0"/>
          </a:p>
        </p:txBody>
      </p:sp>
      <p:grpSp>
        <p:nvGrpSpPr>
          <p:cNvPr id="4" name="群組 3"/>
          <p:cNvGrpSpPr/>
          <p:nvPr/>
        </p:nvGrpSpPr>
        <p:grpSpPr>
          <a:xfrm>
            <a:off x="7524255" y="3130827"/>
            <a:ext cx="1255311" cy="1253947"/>
            <a:chOff x="2529840" y="-832525"/>
            <a:chExt cx="1673748" cy="1671929"/>
          </a:xfrm>
        </p:grpSpPr>
        <p:sp>
          <p:nvSpPr>
            <p:cNvPr id="5" name="矩形 4"/>
            <p:cNvSpPr/>
            <p:nvPr/>
          </p:nvSpPr>
          <p:spPr bwMode="auto">
            <a:xfrm>
              <a:off x="2773680" y="-832525"/>
              <a:ext cx="1429908" cy="138116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橢圓 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文字方塊 6"/>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1</a:t>
              </a:r>
            </a:p>
          </p:txBody>
        </p:sp>
      </p:grpSp>
    </p:spTree>
    <p:extLst>
      <p:ext uri="{BB962C8B-B14F-4D97-AF65-F5344CB8AC3E}">
        <p14:creationId xmlns:p14="http://schemas.microsoft.com/office/powerpoint/2010/main" val="1755978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dular, but still monolithic, architecture used as basis for sample microservices appl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707" y="463933"/>
            <a:ext cx="4697779" cy="4961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ervices architecture for a sample ride-for-hire app, with each microservice presenting a RESTful AP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139" y="463933"/>
            <a:ext cx="4859779" cy="496114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836615" y="5502030"/>
            <a:ext cx="2492990" cy="646331"/>
          </a:xfrm>
          <a:prstGeom prst="rect">
            <a:avLst/>
          </a:prstGeom>
          <a:noFill/>
        </p:spPr>
        <p:txBody>
          <a:bodyPr wrap="none" rtlCol="0">
            <a:spAutoFit/>
          </a:bodyPr>
          <a:lstStyle/>
          <a:p>
            <a:r>
              <a:rPr lang="zh-TW" altLang="en-US" sz="3600" smtClean="0">
                <a:latin typeface="微軟正黑體" panose="020B0604030504040204" pitchFamily="34" charset="-120"/>
                <a:ea typeface="微軟正黑體" panose="020B0604030504040204" pitchFamily="34" charset="-120"/>
              </a:rPr>
              <a:t>單體式架構</a:t>
            </a:r>
            <a:endParaRPr lang="en-US" sz="3600" dirty="0">
              <a:latin typeface="微軟正黑體" panose="020B0604030504040204" pitchFamily="34" charset="-120"/>
              <a:ea typeface="微軟正黑體" panose="020B0604030504040204" pitchFamily="34" charset="-120"/>
            </a:endParaRPr>
          </a:p>
        </p:txBody>
      </p:sp>
      <p:sp>
        <p:nvSpPr>
          <p:cNvPr id="5" name="文字方塊 4"/>
          <p:cNvSpPr txBox="1"/>
          <p:nvPr/>
        </p:nvSpPr>
        <p:spPr>
          <a:xfrm>
            <a:off x="8245231" y="5502030"/>
            <a:ext cx="2492990" cy="646331"/>
          </a:xfrm>
          <a:prstGeom prst="rect">
            <a:avLst/>
          </a:prstGeom>
          <a:noFill/>
        </p:spPr>
        <p:txBody>
          <a:bodyPr wrap="none" rtlCol="0">
            <a:spAutoFit/>
          </a:bodyPr>
          <a:lstStyle/>
          <a:p>
            <a:r>
              <a:rPr lang="zh-TW" altLang="en-US" sz="3600" dirty="0" smtClean="0">
                <a:latin typeface="微軟正黑體" panose="020B0604030504040204" pitchFamily="34" charset="-120"/>
                <a:ea typeface="微軟正黑體" panose="020B0604030504040204" pitchFamily="34" charset="-120"/>
              </a:rPr>
              <a:t>微服務架構</a:t>
            </a:r>
            <a:endParaRPr lang="en-US" sz="3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478021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667936" y="472441"/>
            <a:ext cx="8778594" cy="5425868"/>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2557178" y="4971992"/>
            <a:ext cx="6858000" cy="864341"/>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群組 4"/>
          <p:cNvGrpSpPr/>
          <p:nvPr/>
        </p:nvGrpSpPr>
        <p:grpSpPr>
          <a:xfrm>
            <a:off x="6361375" y="1451113"/>
            <a:ext cx="1503790" cy="2650800"/>
            <a:chOff x="2529840" y="-2694996"/>
            <a:chExt cx="2005053" cy="3534400"/>
          </a:xfrm>
        </p:grpSpPr>
        <p:sp>
          <p:nvSpPr>
            <p:cNvPr id="6" name="矩形 5"/>
            <p:cNvSpPr/>
            <p:nvPr/>
          </p:nvSpPr>
          <p:spPr bwMode="auto">
            <a:xfrm>
              <a:off x="2773680" y="-2694996"/>
              <a:ext cx="1761213" cy="324363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橢圓 6"/>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文字方塊 7"/>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2</a:t>
              </a:r>
            </a:p>
          </p:txBody>
        </p:sp>
      </p:grpSp>
      <p:grpSp>
        <p:nvGrpSpPr>
          <p:cNvPr id="9" name="群組 8"/>
          <p:cNvGrpSpPr/>
          <p:nvPr/>
        </p:nvGrpSpPr>
        <p:grpSpPr>
          <a:xfrm>
            <a:off x="4143955" y="1451113"/>
            <a:ext cx="1465028" cy="2759394"/>
            <a:chOff x="2529840" y="-2839788"/>
            <a:chExt cx="1953371" cy="3679192"/>
          </a:xfrm>
        </p:grpSpPr>
        <p:sp>
          <p:nvSpPr>
            <p:cNvPr id="10" name="矩形 9"/>
            <p:cNvSpPr/>
            <p:nvPr/>
          </p:nvSpPr>
          <p:spPr bwMode="auto">
            <a:xfrm>
              <a:off x="2773680" y="-2839788"/>
              <a:ext cx="1709531" cy="33884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橢圓 10"/>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文字方塊 11"/>
            <p:cNvSpPr txBox="1"/>
            <p:nvPr/>
          </p:nvSpPr>
          <p:spPr>
            <a:xfrm>
              <a:off x="2529840" y="294640"/>
              <a:ext cx="501847" cy="544764"/>
            </a:xfrm>
            <a:prstGeom prst="rect">
              <a:avLst/>
            </a:prstGeom>
            <a:noFill/>
          </p:spPr>
          <p:txBody>
            <a:bodyPr wrap="none" lIns="137160" tIns="109728" rIns="137160" bIns="109728" rtlCol="0">
              <a:spAutoFit/>
            </a:bodyPr>
            <a:lstStyle/>
            <a:p>
              <a:pPr defTabSz="914400">
                <a:lnSpc>
                  <a:spcPct val="90000"/>
                </a:lnSpc>
                <a:spcAft>
                  <a:spcPts val="450"/>
                </a:spcAft>
              </a:pPr>
              <a:r>
                <a:rPr lang="en-US" sz="1350" b="1" dirty="0">
                  <a:solidFill>
                    <a:srgbClr val="FFFFFF"/>
                  </a:solidFill>
                  <a:latin typeface="Segoe UI"/>
                </a:rPr>
                <a:t>3</a:t>
              </a:r>
            </a:p>
          </p:txBody>
        </p:sp>
      </p:grpSp>
      <p:sp>
        <p:nvSpPr>
          <p:cNvPr id="4" name="圓角矩形圖說文字 3"/>
          <p:cNvSpPr/>
          <p:nvPr/>
        </p:nvSpPr>
        <p:spPr bwMode="auto">
          <a:xfrm>
            <a:off x="3885778" y="3631112"/>
            <a:ext cx="4342911" cy="115862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rgbClr val="6E3382"/>
                </a:solidFill>
                <a:latin typeface="Segoe UI"/>
                <a:ea typeface="Segoe UI" pitchFamily="34" charset="0"/>
                <a:cs typeface="Segoe UI" pitchFamily="34" charset="0"/>
              </a:rPr>
              <a:t>程式碼都重構好了，可是</a:t>
            </a:r>
            <a:r>
              <a:rPr lang="en-US" altLang="zh-TW" dirty="0">
                <a:solidFill>
                  <a:srgbClr val="6E3382"/>
                </a:solidFill>
                <a:latin typeface="Segoe UI"/>
                <a:ea typeface="Segoe UI" pitchFamily="34" charset="0"/>
                <a:cs typeface="Segoe UI" pitchFamily="34" charset="0"/>
              </a:rPr>
              <a:t>…</a:t>
            </a:r>
            <a:r>
              <a:rPr lang="zh-TW" altLang="en-US" dirty="0">
                <a:solidFill>
                  <a:srgbClr val="6E3382"/>
                </a:solidFill>
                <a:latin typeface="Segoe UI"/>
                <a:ea typeface="Segoe UI" pitchFamily="34" charset="0"/>
                <a:cs typeface="Segoe UI" pitchFamily="34" charset="0"/>
              </a:rPr>
              <a:t> 資料庫呢</a:t>
            </a:r>
            <a:r>
              <a:rPr lang="en-US" altLang="zh-TW" dirty="0">
                <a:solidFill>
                  <a:srgbClr val="6E3382"/>
                </a:solidFill>
                <a:latin typeface="Segoe UI"/>
                <a:ea typeface="Segoe UI" pitchFamily="34" charset="0"/>
                <a:cs typeface="Segoe UI" pitchFamily="34" charset="0"/>
              </a:rPr>
              <a:t>?</a:t>
            </a:r>
          </a:p>
          <a:p>
            <a:pPr defTabSz="699354" fontAlgn="base">
              <a:lnSpc>
                <a:spcPct val="90000"/>
              </a:lnSpc>
              <a:spcBef>
                <a:spcPct val="0"/>
              </a:spcBef>
              <a:spcAft>
                <a:spcPct val="0"/>
              </a:spcAft>
            </a:pPr>
            <a:endParaRPr lang="en-US" dirty="0">
              <a:solidFill>
                <a:srgbClr val="6E3382"/>
              </a:solidFill>
              <a:latin typeface="Segoe UI"/>
              <a:ea typeface="Segoe UI" pitchFamily="34" charset="0"/>
              <a:cs typeface="Segoe UI" pitchFamily="34" charset="0"/>
            </a:endParaRPr>
          </a:p>
          <a:p>
            <a:pPr defTabSz="699354" fontAlgn="base">
              <a:lnSpc>
                <a:spcPct val="90000"/>
              </a:lnSpc>
              <a:spcBef>
                <a:spcPct val="0"/>
              </a:spcBef>
              <a:spcAft>
                <a:spcPct val="0"/>
              </a:spcAft>
            </a:pPr>
            <a:r>
              <a:rPr lang="zh-TW" altLang="en-US" dirty="0">
                <a:solidFill>
                  <a:srgbClr val="6E3382"/>
                </a:solidFill>
                <a:latin typeface="Segoe UI"/>
                <a:ea typeface="Segoe UI" pitchFamily="34" charset="0"/>
                <a:cs typeface="Segoe UI" pitchFamily="34" charset="0"/>
              </a:rPr>
              <a:t>資料庫的切割，能比照辦理嗎</a:t>
            </a:r>
            <a:r>
              <a:rPr lang="en-US" altLang="zh-TW" dirty="0">
                <a:solidFill>
                  <a:srgbClr val="6E3382"/>
                </a:solidFill>
                <a:latin typeface="Segoe UI"/>
                <a:ea typeface="Segoe UI" pitchFamily="34" charset="0"/>
                <a:cs typeface="Segoe UI" pitchFamily="34" charset="0"/>
              </a:rPr>
              <a:t>?</a:t>
            </a:r>
            <a:endParaRPr lang="en-US" dirty="0">
              <a:solidFill>
                <a:srgbClr val="6E338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680187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資料庫切割的挑戰</a:t>
            </a:r>
            <a:endParaRPr lang="en-US" dirty="0"/>
          </a:p>
        </p:txBody>
      </p:sp>
      <p:sp>
        <p:nvSpPr>
          <p:cNvPr id="2" name="文字版面配置區 1"/>
          <p:cNvSpPr>
            <a:spLocks noGrp="1"/>
          </p:cNvSpPr>
          <p:nvPr>
            <p:ph type="body" idx="1"/>
          </p:nvPr>
        </p:nvSpPr>
        <p:spPr/>
        <p:txBody>
          <a:bodyPr/>
          <a:lstStyle/>
          <a:p>
            <a:endParaRPr lang="en-US"/>
          </a:p>
        </p:txBody>
      </p:sp>
    </p:spTree>
    <p:extLst>
      <p:ext uri="{BB962C8B-B14F-4D97-AF65-F5344CB8AC3E}">
        <p14:creationId xmlns:p14="http://schemas.microsoft.com/office/powerpoint/2010/main" val="1255567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smtClean="0"/>
              <a:t>Thinking…</a:t>
            </a:r>
            <a:endParaRPr lang="en-US" dirty="0"/>
          </a:p>
        </p:txBody>
      </p:sp>
      <p:sp>
        <p:nvSpPr>
          <p:cNvPr id="6" name="文字版面配置區 5"/>
          <p:cNvSpPr>
            <a:spLocks noGrp="1"/>
          </p:cNvSpPr>
          <p:nvPr>
            <p:ph idx="1"/>
          </p:nvPr>
        </p:nvSpPr>
        <p:spPr/>
        <p:txBody>
          <a:bodyPr>
            <a:normAutofit fontScale="92500" lnSpcReduction="20000"/>
          </a:bodyPr>
          <a:lstStyle/>
          <a:p>
            <a:r>
              <a:rPr lang="zh-TW" altLang="en-US" dirty="0" smtClean="0"/>
              <a:t>可以</a:t>
            </a:r>
            <a:r>
              <a:rPr lang="en-US" altLang="zh-TW" dirty="0" smtClean="0"/>
              <a:t>“</a:t>
            </a:r>
            <a:r>
              <a:rPr lang="zh-TW" altLang="en-US" dirty="0"/>
              <a:t>微</a:t>
            </a:r>
            <a:r>
              <a:rPr lang="zh-TW" altLang="en-US" dirty="0" smtClean="0"/>
              <a:t>資料庫</a:t>
            </a:r>
            <a:r>
              <a:rPr lang="en-US" altLang="zh-TW" dirty="0" smtClean="0"/>
              <a:t>”</a:t>
            </a:r>
            <a:r>
              <a:rPr lang="zh-TW" altLang="en-US" dirty="0" smtClean="0"/>
              <a:t>化嗎</a:t>
            </a:r>
            <a:r>
              <a:rPr lang="en-US" altLang="zh-TW" dirty="0" smtClean="0"/>
              <a:t>?</a:t>
            </a:r>
          </a:p>
          <a:p>
            <a:pPr lvl="1"/>
            <a:r>
              <a:rPr lang="zh-TW" altLang="en-US" dirty="0" smtClean="0"/>
              <a:t>問題的根源</a:t>
            </a:r>
            <a:r>
              <a:rPr lang="en-US" altLang="zh-TW" dirty="0" smtClean="0"/>
              <a:t>:</a:t>
            </a:r>
            <a:r>
              <a:rPr lang="zh-TW" altLang="en-US" dirty="0" smtClean="0"/>
              <a:t> 太過度依賴</a:t>
            </a:r>
            <a:r>
              <a:rPr lang="en-US" altLang="zh-TW" dirty="0" smtClean="0"/>
              <a:t>“</a:t>
            </a:r>
            <a:r>
              <a:rPr lang="zh-TW" altLang="en-US" dirty="0" smtClean="0"/>
              <a:t>關聯</a:t>
            </a:r>
            <a:r>
              <a:rPr lang="en-US" altLang="zh-TW" dirty="0" smtClean="0"/>
              <a:t>”</a:t>
            </a:r>
            <a:r>
              <a:rPr lang="zh-TW" altLang="en-US" dirty="0" smtClean="0"/>
              <a:t>，</a:t>
            </a:r>
            <a:r>
              <a:rPr lang="en-US" altLang="zh-TW" dirty="0" smtClean="0"/>
              <a:t>“</a:t>
            </a:r>
            <a:r>
              <a:rPr lang="zh-TW" altLang="en-US" dirty="0" smtClean="0"/>
              <a:t>交易</a:t>
            </a:r>
            <a:r>
              <a:rPr lang="en-US" altLang="zh-TW" dirty="0" smtClean="0"/>
              <a:t>”</a:t>
            </a:r>
            <a:r>
              <a:rPr lang="zh-TW" altLang="en-US" dirty="0" smtClean="0"/>
              <a:t>處理</a:t>
            </a:r>
            <a:endParaRPr lang="en-US" altLang="zh-TW" dirty="0" smtClean="0"/>
          </a:p>
          <a:p>
            <a:pPr lvl="1"/>
            <a:r>
              <a:rPr lang="zh-TW" altLang="en-US" dirty="0" smtClean="0"/>
              <a:t>在必要時才使用 </a:t>
            </a:r>
            <a:r>
              <a:rPr lang="en-US" altLang="zh-TW" dirty="0" smtClean="0"/>
              <a:t>join / view / transaction</a:t>
            </a:r>
          </a:p>
          <a:p>
            <a:pPr lvl="1"/>
            <a:endParaRPr lang="en-US" altLang="zh-TW" dirty="0" smtClean="0"/>
          </a:p>
          <a:p>
            <a:r>
              <a:rPr lang="zh-TW" altLang="en-US" dirty="0" smtClean="0"/>
              <a:t>待解決的問題</a:t>
            </a:r>
            <a:r>
              <a:rPr lang="en-US" altLang="zh-TW" dirty="0"/>
              <a:t>:</a:t>
            </a:r>
          </a:p>
          <a:p>
            <a:pPr lvl="1"/>
            <a:r>
              <a:rPr lang="zh-TW" altLang="en-US" dirty="0" smtClean="0"/>
              <a:t>垂直切割 </a:t>
            </a:r>
            <a:r>
              <a:rPr lang="en-US" altLang="zh-TW" dirty="0" smtClean="0"/>
              <a:t>(</a:t>
            </a:r>
            <a:r>
              <a:rPr lang="zh-TW" altLang="en-US" dirty="0" smtClean="0"/>
              <a:t>切割資料表，將不同的資料</a:t>
            </a:r>
            <a:r>
              <a:rPr lang="zh-TW" altLang="en-US" b="1" dirty="0" smtClean="0">
                <a:solidFill>
                  <a:srgbClr val="FF0000"/>
                </a:solidFill>
              </a:rPr>
              <a:t>表</a:t>
            </a:r>
            <a:r>
              <a:rPr lang="zh-TW" altLang="en-US" dirty="0" smtClean="0"/>
              <a:t>放到獨立的 </a:t>
            </a:r>
            <a:r>
              <a:rPr lang="en-US" altLang="zh-TW" dirty="0" smtClean="0"/>
              <a:t>DB)</a:t>
            </a:r>
          </a:p>
          <a:p>
            <a:pPr lvl="1"/>
            <a:r>
              <a:rPr lang="zh-TW" altLang="en-US" dirty="0" smtClean="0"/>
              <a:t>水平切割 </a:t>
            </a:r>
            <a:r>
              <a:rPr lang="en-US" altLang="zh-TW" dirty="0" smtClean="0"/>
              <a:t>(</a:t>
            </a:r>
            <a:r>
              <a:rPr lang="zh-TW" altLang="en-US" dirty="0" smtClean="0"/>
              <a:t>降低資料筆數，將不同的資料</a:t>
            </a:r>
            <a:r>
              <a:rPr lang="zh-TW" altLang="en-US" b="1" dirty="0" smtClean="0">
                <a:solidFill>
                  <a:srgbClr val="FF0000"/>
                </a:solidFill>
              </a:rPr>
              <a:t>列</a:t>
            </a:r>
            <a:r>
              <a:rPr lang="zh-TW" altLang="en-US" dirty="0" smtClean="0"/>
              <a:t>放到獨立的 </a:t>
            </a:r>
            <a:r>
              <a:rPr lang="en-US" altLang="zh-TW" dirty="0" smtClean="0"/>
              <a:t>DB)</a:t>
            </a:r>
          </a:p>
          <a:p>
            <a:pPr lvl="1"/>
            <a:r>
              <a:rPr lang="zh-TW" altLang="en-US" dirty="0" smtClean="0"/>
              <a:t>* 交易處理 </a:t>
            </a:r>
            <a:r>
              <a:rPr lang="en-US" altLang="zh-TW" dirty="0" smtClean="0"/>
              <a:t>(</a:t>
            </a:r>
            <a:r>
              <a:rPr lang="zh-TW" altLang="en-US" dirty="0" smtClean="0"/>
              <a:t>如何執行</a:t>
            </a:r>
            <a:r>
              <a:rPr lang="zh-TW" altLang="en-US" b="1" dirty="0" smtClean="0">
                <a:solidFill>
                  <a:srgbClr val="FF0000"/>
                </a:solidFill>
              </a:rPr>
              <a:t>跨越服務之間的交易</a:t>
            </a:r>
            <a:r>
              <a:rPr lang="en-US" altLang="zh-TW" dirty="0" smtClean="0"/>
              <a:t>?)</a:t>
            </a:r>
            <a:endParaRPr lang="en-US" altLang="zh-TW" dirty="0"/>
          </a:p>
          <a:p>
            <a:pPr lvl="1"/>
            <a:r>
              <a:rPr lang="zh-TW" altLang="en-US" dirty="0" smtClean="0"/>
              <a:t>* 多租戶設計 </a:t>
            </a:r>
            <a:r>
              <a:rPr lang="en-US" altLang="zh-TW" dirty="0" smtClean="0"/>
              <a:t>(</a:t>
            </a:r>
            <a:r>
              <a:rPr lang="zh-TW" altLang="en-US" dirty="0" smtClean="0"/>
              <a:t>多個用戶的資料實體</a:t>
            </a:r>
            <a:r>
              <a:rPr lang="zh-TW" altLang="en-US" b="1" dirty="0" smtClean="0">
                <a:solidFill>
                  <a:srgbClr val="FF0000"/>
                </a:solidFill>
              </a:rPr>
              <a:t>隔離</a:t>
            </a:r>
            <a:r>
              <a:rPr lang="en-US" altLang="zh-TW" dirty="0" smtClean="0"/>
              <a:t>)</a:t>
            </a:r>
          </a:p>
          <a:p>
            <a:endParaRPr lang="en-US" dirty="0"/>
          </a:p>
          <a:p>
            <a:endParaRPr lang="en-US" dirty="0"/>
          </a:p>
        </p:txBody>
      </p:sp>
    </p:spTree>
    <p:extLst>
      <p:ext uri="{BB962C8B-B14F-4D97-AF65-F5344CB8AC3E}">
        <p14:creationId xmlns:p14="http://schemas.microsoft.com/office/powerpoint/2010/main" val="943881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3"/>
          <a:srcRect r="38998"/>
          <a:stretch/>
        </p:blipFill>
        <p:spPr>
          <a:xfrm>
            <a:off x="1741171" y="965204"/>
            <a:ext cx="8752129" cy="4232225"/>
          </a:xfrm>
          <a:prstGeom prst="rect">
            <a:avLst/>
          </a:prstGeom>
        </p:spPr>
      </p:pic>
      <p:sp>
        <p:nvSpPr>
          <p:cNvPr id="6" name="文字方塊 5"/>
          <p:cNvSpPr txBox="1"/>
          <p:nvPr/>
        </p:nvSpPr>
        <p:spPr>
          <a:xfrm>
            <a:off x="1524000" y="5948134"/>
            <a:ext cx="6658554" cy="576568"/>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hlinkClick r:id="rId4"/>
              </a:rPr>
              <a:t>https://zh.wikipedia.org/wiki/%E6%95%B0%E6%8D%AE%E5%BA%93%E8%A7%84%E8%8C%83%E5%8C%96</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450"/>
              </a:spcAft>
              <a:buClrTx/>
              <a:buSzTx/>
              <a:buFontTx/>
              <a:buNone/>
              <a:tabLst/>
              <a:defRPr/>
            </a:pP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 name="直線接點 7"/>
          <p:cNvCxnSpPr/>
          <p:nvPr/>
        </p:nvCxnSpPr>
        <p:spPr>
          <a:xfrm>
            <a:off x="5234690" y="3382939"/>
            <a:ext cx="5097079"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1815476" y="3818681"/>
            <a:ext cx="81786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4918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內容版面配置區 5"/>
          <p:cNvSpPr>
            <a:spLocks noGrp="1"/>
          </p:cNvSpPr>
          <p:nvPr>
            <p:ph idx="1"/>
          </p:nvPr>
        </p:nvSpPr>
        <p:spPr/>
        <p:txBody>
          <a:bodyPr/>
          <a:lstStyle/>
          <a:p>
            <a:endParaRPr lang="en-US"/>
          </a:p>
        </p:txBody>
      </p:sp>
      <p:pic>
        <p:nvPicPr>
          <p:cNvPr id="1026"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930" y="197891"/>
            <a:ext cx="8740142" cy="896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134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43241 " pathEditMode="relative" rAng="0" ptsTypes="AA">
                                      <p:cBhvr>
                                        <p:cTn id="6" dur="2000" fill="hold"/>
                                        <p:tgtEl>
                                          <p:spTgt spid="1026"/>
                                        </p:tgtEl>
                                        <p:attrNameLst>
                                          <p:attrName>ppt_x</p:attrName>
                                          <p:attrName>ppt_y</p:attrName>
                                        </p:attrNameLst>
                                      </p:cBhvr>
                                      <p:rCtr x="0" y="-2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CAP</a:t>
            </a:r>
            <a:r>
              <a:rPr lang="zh-TW" altLang="en-US" dirty="0" smtClean="0"/>
              <a:t> </a:t>
            </a:r>
            <a:r>
              <a:rPr lang="zh-TW" altLang="en-US" dirty="0"/>
              <a:t>理論</a:t>
            </a:r>
            <a:r>
              <a:rPr lang="en-US" altLang="zh-TW" dirty="0" smtClean="0"/>
              <a:t>: </a:t>
            </a:r>
            <a:br>
              <a:rPr lang="en-US" altLang="zh-TW" dirty="0" smtClean="0"/>
            </a:br>
            <a:endParaRPr lang="en-US" dirty="0"/>
          </a:p>
        </p:txBody>
      </p:sp>
      <p:sp>
        <p:nvSpPr>
          <p:cNvPr id="2" name="內容版面配置區 1"/>
          <p:cNvSpPr>
            <a:spLocks noGrp="1"/>
          </p:cNvSpPr>
          <p:nvPr>
            <p:ph idx="1"/>
          </p:nvPr>
        </p:nvSpPr>
        <p:spPr/>
        <p:txBody>
          <a:bodyPr/>
          <a:lstStyle/>
          <a:p>
            <a:endParaRPr lang="en-US"/>
          </a:p>
        </p:txBody>
      </p:sp>
      <p:pic>
        <p:nvPicPr>
          <p:cNvPr id="1026" name="Picture 2" descr="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291" y="1160524"/>
            <a:ext cx="5544352" cy="482117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7076548" y="4850298"/>
            <a:ext cx="3492623" cy="867417"/>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505050"/>
                </a:solidFill>
                <a:effectLst/>
                <a:uLnTx/>
                <a:uFillTx/>
                <a:latin typeface="Segoe UI"/>
                <a:ea typeface="+mn-ea"/>
                <a:cs typeface="+mn-cs"/>
              </a:rPr>
              <a:t>all nodes see the same data </a:t>
            </a:r>
          </a:p>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at the same time</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文字方塊 7"/>
          <p:cNvSpPr txBox="1"/>
          <p:nvPr/>
        </p:nvSpPr>
        <p:spPr>
          <a:xfrm>
            <a:off x="7179644" y="3435578"/>
            <a:ext cx="2399183" cy="867417"/>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A</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505050"/>
                </a:solidFill>
                <a:effectLst/>
                <a:uLnTx/>
                <a:uFillTx/>
                <a:latin typeface="Segoe UI"/>
                <a:ea typeface="+mn-ea"/>
                <a:cs typeface="+mn-cs"/>
              </a:rPr>
              <a:t>Reads and writes </a:t>
            </a:r>
          </a:p>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always succeed</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9" name="文字方塊 8"/>
          <p:cNvSpPr txBox="1"/>
          <p:nvPr/>
        </p:nvSpPr>
        <p:spPr>
          <a:xfrm>
            <a:off x="6628651" y="1738942"/>
            <a:ext cx="3928063" cy="1180836"/>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P</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solidFill>
                  <a:srgbClr val="505050"/>
                </a:solidFill>
                <a:effectLst/>
                <a:uLnTx/>
                <a:uFillTx/>
                <a:latin typeface="Segoe UI"/>
                <a:ea typeface="+mn-ea"/>
                <a:cs typeface="+mn-cs"/>
              </a:rPr>
              <a:t>the system continues to operate </a:t>
            </a:r>
          </a:p>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despite arbitrary message loss or </a:t>
            </a:r>
          </a:p>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failure of part of the system</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 name="文字方塊 9"/>
          <p:cNvSpPr txBox="1"/>
          <p:nvPr/>
        </p:nvSpPr>
        <p:spPr>
          <a:xfrm>
            <a:off x="1524000" y="5831214"/>
            <a:ext cx="4608506" cy="784317"/>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4"/>
              </a:rPr>
              <a:t>http://www.hollischuang.com/archives/666</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450"/>
              </a:spcAft>
              <a:buClrTx/>
              <a:buSzTx/>
              <a:buFontTx/>
              <a:buNone/>
              <a:tabLst/>
              <a:defRPr/>
            </a:pPr>
            <a:endPar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50633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垂直切割</a:t>
            </a:r>
            <a:r>
              <a:rPr lang="en-US" altLang="zh-TW" dirty="0" smtClean="0"/>
              <a:t>:</a:t>
            </a:r>
            <a:r>
              <a:rPr lang="zh-TW" altLang="en-US" dirty="0" smtClean="0"/>
              <a:t> </a:t>
            </a:r>
            <a:r>
              <a:rPr lang="en-US" altLang="zh-TW" dirty="0" smtClean="0"/>
              <a:t/>
            </a:r>
            <a:br>
              <a:rPr lang="en-US" altLang="zh-TW" dirty="0" smtClean="0"/>
            </a:br>
            <a:r>
              <a:rPr lang="en-US" altLang="zh-TW" dirty="0" smtClean="0"/>
              <a:t>Event Driven</a:t>
            </a:r>
            <a:endParaRPr lang="en-US" dirty="0"/>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38667236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為何我需要</a:t>
            </a:r>
            <a:r>
              <a:rPr lang="en-US" altLang="zh-TW" dirty="0"/>
              <a:t>(</a:t>
            </a:r>
            <a:r>
              <a:rPr lang="zh-TW" altLang="en-US" dirty="0"/>
              <a:t>垂直</a:t>
            </a:r>
            <a:r>
              <a:rPr lang="en-US" altLang="zh-TW" dirty="0"/>
              <a:t>)</a:t>
            </a:r>
            <a:r>
              <a:rPr lang="zh-TW" altLang="en-US" dirty="0" smtClean="0"/>
              <a:t>切割資料庫</a:t>
            </a:r>
            <a:r>
              <a:rPr lang="en-US" altLang="zh-TW" dirty="0" smtClean="0"/>
              <a:t>? </a:t>
            </a:r>
            <a:endParaRPr lang="en-US" dirty="0"/>
          </a:p>
        </p:txBody>
      </p:sp>
      <p:sp>
        <p:nvSpPr>
          <p:cNvPr id="4" name="文字版面配置區 3"/>
          <p:cNvSpPr>
            <a:spLocks noGrp="1"/>
          </p:cNvSpPr>
          <p:nvPr>
            <p:ph idx="1"/>
          </p:nvPr>
        </p:nvSpPr>
        <p:spPr/>
        <p:txBody>
          <a:bodyPr/>
          <a:lstStyle/>
          <a:p>
            <a:r>
              <a:rPr lang="zh-TW" altLang="en-US" dirty="0" smtClean="0"/>
              <a:t>按照不同的服務需求，獨立儲存管理相關資料表</a:t>
            </a:r>
            <a:endParaRPr lang="en-US" altLang="zh-TW" dirty="0" smtClean="0"/>
          </a:p>
          <a:p>
            <a:r>
              <a:rPr lang="zh-TW" altLang="en-US" dirty="0" smtClean="0"/>
              <a:t>目的</a:t>
            </a:r>
            <a:r>
              <a:rPr lang="en-US" altLang="zh-TW" dirty="0" smtClean="0"/>
              <a:t>:</a:t>
            </a:r>
            <a:r>
              <a:rPr lang="zh-TW" altLang="en-US" dirty="0"/>
              <a:t> </a:t>
            </a:r>
            <a:r>
              <a:rPr lang="zh-TW" altLang="en-US" dirty="0" smtClean="0">
                <a:solidFill>
                  <a:srgbClr val="FF0000"/>
                </a:solidFill>
              </a:rPr>
              <a:t>資料解耦</a:t>
            </a:r>
            <a:endParaRPr lang="en-US" altLang="zh-TW" dirty="0" smtClean="0">
              <a:solidFill>
                <a:srgbClr val="FF0000"/>
              </a:solidFill>
            </a:endParaRPr>
          </a:p>
          <a:p>
            <a:r>
              <a:rPr lang="zh-TW" altLang="en-US" dirty="0" smtClean="0"/>
              <a:t>挑戰</a:t>
            </a:r>
            <a:r>
              <a:rPr lang="en-US" altLang="zh-TW" dirty="0" smtClean="0"/>
              <a:t>:</a:t>
            </a:r>
            <a:r>
              <a:rPr lang="zh-TW" altLang="en-US" dirty="0" smtClean="0"/>
              <a:t> 一致性 </a:t>
            </a:r>
            <a:r>
              <a:rPr lang="en-US" altLang="zh-TW" dirty="0" smtClean="0"/>
              <a:t>(</a:t>
            </a:r>
            <a:r>
              <a:rPr lang="zh-TW" altLang="en-US" dirty="0" smtClean="0"/>
              <a:t>最終的一致性</a:t>
            </a:r>
            <a:r>
              <a:rPr lang="en-US" altLang="zh-TW" dirty="0" smtClean="0"/>
              <a:t>)</a:t>
            </a:r>
          </a:p>
          <a:p>
            <a:endParaRPr lang="en-US" dirty="0"/>
          </a:p>
          <a:p>
            <a:r>
              <a:rPr lang="zh-TW" altLang="en-US" dirty="0" smtClean="0"/>
              <a:t>方式</a:t>
            </a:r>
            <a:r>
              <a:rPr lang="en-US" altLang="zh-TW" dirty="0" smtClean="0"/>
              <a:t>:</a:t>
            </a:r>
            <a:r>
              <a:rPr lang="zh-TW" altLang="en-US" dirty="0" smtClean="0"/>
              <a:t> 採用事件驅動的模式進行</a:t>
            </a:r>
            <a:endParaRPr lang="en-US" dirty="0"/>
          </a:p>
        </p:txBody>
      </p:sp>
    </p:spTree>
    <p:extLst>
      <p:ext uri="{BB962C8B-B14F-4D97-AF65-F5344CB8AC3E}">
        <p14:creationId xmlns:p14="http://schemas.microsoft.com/office/powerpoint/2010/main" val="21740857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透過事件驅動處理訂單</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122" y="992633"/>
            <a:ext cx="8335078" cy="481211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524001" y="5930694"/>
            <a:ext cx="6036011"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srgbClr val="342F31"/>
                </a:solidFill>
                <a:effectLst/>
                <a:uLnTx/>
                <a:uFillTx/>
                <a:latin typeface="Segoe UI"/>
                <a:ea typeface="+mn-ea"/>
                <a:cs typeface="+mn-cs"/>
                <a:hlinkClick r:id="rId3"/>
              </a:rPr>
              <a:t>https://www.nginx.com/blog/event-driven-data-management-microservices/</a:t>
            </a:r>
            <a:endParaRPr kumimoji="0" lang="en-US" altLang="zh-TW" sz="1350" b="0" i="0" u="none" strike="noStrike" kern="1200" cap="none" spc="0" normalizeH="0" baseline="0" noProof="0" dirty="0">
              <a:ln>
                <a:noFill/>
              </a:ln>
              <a:solidFill>
                <a:srgbClr val="342F31"/>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srgbClr val="342F31"/>
              </a:solidFill>
              <a:effectLst/>
              <a:uLnTx/>
              <a:uFillTx/>
              <a:latin typeface="Segoe UI"/>
              <a:ea typeface="+mn-ea"/>
              <a:cs typeface="+mn-cs"/>
            </a:endParaRPr>
          </a:p>
        </p:txBody>
      </p:sp>
    </p:spTree>
    <p:extLst>
      <p:ext uri="{BB962C8B-B14F-4D97-AF65-F5344CB8AC3E}">
        <p14:creationId xmlns:p14="http://schemas.microsoft.com/office/powerpoint/2010/main" val="35203029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194" y="47080"/>
            <a:ext cx="9028506" cy="616948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7444740" y="3444240"/>
            <a:ext cx="2308860" cy="2759394"/>
            <a:chOff x="2529840" y="-2839788"/>
            <a:chExt cx="3078480" cy="3679192"/>
          </a:xfrm>
        </p:grpSpPr>
        <p:sp>
          <p:nvSpPr>
            <p:cNvPr id="6" name="矩形 5"/>
            <p:cNvSpPr/>
            <p:nvPr/>
          </p:nvSpPr>
          <p:spPr bwMode="auto">
            <a:xfrm>
              <a:off x="2773680" y="-2839788"/>
              <a:ext cx="2834640" cy="33884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橢圓 4"/>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文字方塊 8"/>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1</a:t>
              </a:r>
            </a:p>
          </p:txBody>
        </p:sp>
      </p:grpSp>
      <p:grpSp>
        <p:nvGrpSpPr>
          <p:cNvPr id="12" name="群組 11"/>
          <p:cNvGrpSpPr/>
          <p:nvPr/>
        </p:nvGrpSpPr>
        <p:grpSpPr>
          <a:xfrm>
            <a:off x="3215640" y="217537"/>
            <a:ext cx="789940" cy="626646"/>
            <a:chOff x="2529840" y="3876"/>
            <a:chExt cx="1053254" cy="835528"/>
          </a:xfrm>
        </p:grpSpPr>
        <p:sp>
          <p:nvSpPr>
            <p:cNvPr id="13" name="矩形 12"/>
            <p:cNvSpPr/>
            <p:nvPr/>
          </p:nvSpPr>
          <p:spPr bwMode="auto">
            <a:xfrm>
              <a:off x="2773679" y="3876"/>
              <a:ext cx="809415" cy="54476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文字方塊 14"/>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2</a:t>
              </a:r>
            </a:p>
          </p:txBody>
        </p:sp>
      </p:grpSp>
      <p:grpSp>
        <p:nvGrpSpPr>
          <p:cNvPr id="16" name="群組 15"/>
          <p:cNvGrpSpPr/>
          <p:nvPr/>
        </p:nvGrpSpPr>
        <p:grpSpPr>
          <a:xfrm>
            <a:off x="1856740" y="3964763"/>
            <a:ext cx="2860040" cy="672458"/>
            <a:chOff x="2529840" y="-57207"/>
            <a:chExt cx="3813387" cy="896611"/>
          </a:xfrm>
        </p:grpSpPr>
        <p:sp>
          <p:nvSpPr>
            <p:cNvPr id="17" name="矩形 16"/>
            <p:cNvSpPr/>
            <p:nvPr/>
          </p:nvSpPr>
          <p:spPr bwMode="auto">
            <a:xfrm>
              <a:off x="2773680" y="-57207"/>
              <a:ext cx="3569547" cy="60584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文字方塊 18"/>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3</a:t>
              </a:r>
            </a:p>
          </p:txBody>
        </p:sp>
      </p:grpSp>
      <p:grpSp>
        <p:nvGrpSpPr>
          <p:cNvPr id="20" name="群組 19"/>
          <p:cNvGrpSpPr/>
          <p:nvPr/>
        </p:nvGrpSpPr>
        <p:grpSpPr>
          <a:xfrm>
            <a:off x="3825240" y="1583562"/>
            <a:ext cx="1150620" cy="626646"/>
            <a:chOff x="2529840" y="3876"/>
            <a:chExt cx="1534160" cy="835528"/>
          </a:xfrm>
        </p:grpSpPr>
        <p:sp>
          <p:nvSpPr>
            <p:cNvPr id="21" name="矩形 20"/>
            <p:cNvSpPr/>
            <p:nvPr/>
          </p:nvSpPr>
          <p:spPr bwMode="auto">
            <a:xfrm>
              <a:off x="2773680" y="3876"/>
              <a:ext cx="1290320" cy="54476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橢圓 21"/>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文字方塊 22"/>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4</a:t>
              </a:r>
            </a:p>
          </p:txBody>
        </p:sp>
      </p:grpSp>
    </p:spTree>
    <p:extLst>
      <p:ext uri="{BB962C8B-B14F-4D97-AF65-F5344CB8AC3E}">
        <p14:creationId xmlns:p14="http://schemas.microsoft.com/office/powerpoint/2010/main" val="3260172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p:txBody>
          <a:bodyPr>
            <a:noAutofit/>
          </a:bodyPr>
          <a:lstStyle/>
          <a:p>
            <a:pPr marL="0" indent="0">
              <a:buNone/>
            </a:pPr>
            <a:r>
              <a:rPr lang="zh-TW" altLang="en-US" sz="3000" b="1" i="1" dirty="0"/>
              <a:t>一群協同運作的</a:t>
            </a:r>
            <a:r>
              <a:rPr lang="zh-TW" altLang="en-US" sz="3000" b="1" i="1" dirty="0">
                <a:solidFill>
                  <a:srgbClr val="FF0000"/>
                </a:solidFill>
              </a:rPr>
              <a:t>小型自主</a:t>
            </a:r>
            <a:r>
              <a:rPr lang="zh-TW" altLang="en-US" sz="3000" b="1" i="1" dirty="0"/>
              <a:t>服務 </a:t>
            </a:r>
            <a:r>
              <a:rPr lang="en-US" altLang="zh-TW" sz="3000" b="1" i="1" dirty="0"/>
              <a:t/>
            </a:r>
            <a:br>
              <a:rPr lang="en-US" altLang="zh-TW" sz="3000" b="1" i="1" dirty="0"/>
            </a:br>
            <a:r>
              <a:rPr lang="en-US" altLang="zh-TW" sz="3000" b="1" i="1" dirty="0"/>
              <a:t>(autonomous service</a:t>
            </a:r>
            <a:r>
              <a:rPr lang="en-US" altLang="zh-TW" sz="3000" b="1" i="1" dirty="0"/>
              <a:t>)</a:t>
            </a:r>
          </a:p>
          <a:p>
            <a:pPr marL="0" indent="0">
              <a:buNone/>
            </a:pPr>
            <a:endParaRPr lang="en-US" altLang="zh-TW" sz="3200" dirty="0"/>
          </a:p>
          <a:p>
            <a:pPr lvl="1">
              <a:buFont typeface="Wingdings" panose="05000000000000000000" pitchFamily="2" charset="2"/>
              <a:buChar char="l"/>
            </a:pPr>
            <a:r>
              <a:rPr lang="zh-TW" altLang="en-US" sz="3200" dirty="0"/>
              <a:t>小巧，專注、 自主</a:t>
            </a:r>
            <a:r>
              <a:rPr lang="zh-TW" altLang="en-US" sz="3200" dirty="0"/>
              <a:t>性</a:t>
            </a:r>
            <a:endParaRPr lang="en-US" altLang="zh-TW" sz="3200" dirty="0"/>
          </a:p>
          <a:p>
            <a:pPr lvl="1">
              <a:buFont typeface="Wingdings" panose="05000000000000000000" pitchFamily="2" charset="2"/>
              <a:buChar char="l"/>
            </a:pPr>
            <a:r>
              <a:rPr lang="zh-TW" altLang="en-US" sz="3200" dirty="0"/>
              <a:t>組合</a:t>
            </a:r>
            <a:r>
              <a:rPr lang="zh-TW" altLang="en-US" sz="3200" dirty="0"/>
              <a:t>性、最佳可替換性</a:t>
            </a:r>
            <a:endParaRPr lang="en-US" altLang="zh-TW" sz="3200" dirty="0"/>
          </a:p>
          <a:p>
            <a:pPr lvl="1">
              <a:buFont typeface="Wingdings" panose="05000000000000000000" pitchFamily="2" charset="2"/>
              <a:buChar char="l"/>
            </a:pPr>
            <a:r>
              <a:rPr lang="zh-TW" altLang="en-US" sz="3200" dirty="0"/>
              <a:t> 技術異質性</a:t>
            </a:r>
            <a:endParaRPr lang="en-US" altLang="zh-TW" sz="3200" dirty="0"/>
          </a:p>
          <a:p>
            <a:pPr lvl="1">
              <a:buFont typeface="Wingdings" panose="05000000000000000000" pitchFamily="2" charset="2"/>
              <a:buChar char="l"/>
            </a:pPr>
            <a:r>
              <a:rPr lang="zh-TW" altLang="en-US" sz="3200" dirty="0"/>
              <a:t> 組織調教、彈性</a:t>
            </a:r>
            <a:endParaRPr lang="en-US" altLang="zh-TW" sz="3200" dirty="0"/>
          </a:p>
          <a:p>
            <a:pPr lvl="1">
              <a:buFont typeface="Wingdings" panose="05000000000000000000" pitchFamily="2" charset="2"/>
              <a:buChar char="l"/>
            </a:pPr>
            <a:r>
              <a:rPr lang="zh-TW" altLang="en-US" sz="3200" dirty="0"/>
              <a:t> 容易佈署、擴展</a:t>
            </a:r>
            <a:endParaRPr lang="en-US" altLang="zh-TW" sz="3200"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6601460" y="56225"/>
            <a:ext cx="4780866" cy="608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57759"/>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368" y="596936"/>
            <a:ext cx="9471004" cy="55752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6568440" y="1021081"/>
            <a:ext cx="1935480" cy="711567"/>
            <a:chOff x="2529840" y="-109352"/>
            <a:chExt cx="2580640" cy="948756"/>
          </a:xfrm>
        </p:grpSpPr>
        <p:sp>
          <p:nvSpPr>
            <p:cNvPr id="9" name="矩形 8"/>
            <p:cNvSpPr/>
            <p:nvPr/>
          </p:nvSpPr>
          <p:spPr bwMode="auto">
            <a:xfrm>
              <a:off x="2773680" y="-109352"/>
              <a:ext cx="2336800" cy="6579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5</a:t>
              </a:r>
            </a:p>
          </p:txBody>
        </p:sp>
      </p:grpSp>
      <p:grpSp>
        <p:nvGrpSpPr>
          <p:cNvPr id="12" name="群組 11"/>
          <p:cNvGrpSpPr/>
          <p:nvPr/>
        </p:nvGrpSpPr>
        <p:grpSpPr>
          <a:xfrm>
            <a:off x="7642055" y="5159643"/>
            <a:ext cx="2553504" cy="685800"/>
            <a:chOff x="2529840" y="-74996"/>
            <a:chExt cx="3404672" cy="914400"/>
          </a:xfrm>
        </p:grpSpPr>
        <p:sp>
          <p:nvSpPr>
            <p:cNvPr id="13" name="矩形 12"/>
            <p:cNvSpPr/>
            <p:nvPr/>
          </p:nvSpPr>
          <p:spPr bwMode="auto">
            <a:xfrm>
              <a:off x="2773679" y="-74996"/>
              <a:ext cx="3160833" cy="62363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文字方塊 14"/>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6</a:t>
              </a:r>
            </a:p>
          </p:txBody>
        </p:sp>
      </p:grpSp>
      <p:grpSp>
        <p:nvGrpSpPr>
          <p:cNvPr id="16" name="群組 15"/>
          <p:cNvGrpSpPr/>
          <p:nvPr/>
        </p:nvGrpSpPr>
        <p:grpSpPr>
          <a:xfrm>
            <a:off x="6586685" y="1644114"/>
            <a:ext cx="1927860" cy="706084"/>
            <a:chOff x="2529840" y="-102041"/>
            <a:chExt cx="2570480" cy="941445"/>
          </a:xfrm>
        </p:grpSpPr>
        <p:sp>
          <p:nvSpPr>
            <p:cNvPr id="17" name="矩形 16"/>
            <p:cNvSpPr/>
            <p:nvPr/>
          </p:nvSpPr>
          <p:spPr bwMode="auto">
            <a:xfrm>
              <a:off x="2773680" y="-102041"/>
              <a:ext cx="2326640" cy="65068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文字方塊 18"/>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7</a:t>
              </a:r>
            </a:p>
          </p:txBody>
        </p:sp>
      </p:grpSp>
    </p:spTree>
    <p:extLst>
      <p:ext uri="{BB962C8B-B14F-4D97-AF65-F5344CB8AC3E}">
        <p14:creationId xmlns:p14="http://schemas.microsoft.com/office/powerpoint/2010/main" val="4809759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25685"/>
            <a:ext cx="8873438" cy="548378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3912108" y="1249681"/>
            <a:ext cx="1338072" cy="686703"/>
            <a:chOff x="2529840" y="-76200"/>
            <a:chExt cx="1784096" cy="915604"/>
          </a:xfrm>
        </p:grpSpPr>
        <p:sp>
          <p:nvSpPr>
            <p:cNvPr id="9" name="矩形 8"/>
            <p:cNvSpPr/>
            <p:nvPr/>
          </p:nvSpPr>
          <p:spPr bwMode="auto">
            <a:xfrm>
              <a:off x="2773680" y="-76200"/>
              <a:ext cx="1540256" cy="62484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8</a:t>
              </a:r>
            </a:p>
          </p:txBody>
        </p:sp>
      </p:grpSp>
      <p:grpSp>
        <p:nvGrpSpPr>
          <p:cNvPr id="14" name="群組 13"/>
          <p:cNvGrpSpPr/>
          <p:nvPr/>
        </p:nvGrpSpPr>
        <p:grpSpPr>
          <a:xfrm>
            <a:off x="1918716" y="3634741"/>
            <a:ext cx="2950464" cy="625823"/>
            <a:chOff x="2529840" y="4973"/>
            <a:chExt cx="3933952" cy="834431"/>
          </a:xfrm>
        </p:grpSpPr>
        <p:sp>
          <p:nvSpPr>
            <p:cNvPr id="15" name="矩形 14"/>
            <p:cNvSpPr/>
            <p:nvPr/>
          </p:nvSpPr>
          <p:spPr bwMode="auto">
            <a:xfrm>
              <a:off x="2773680" y="4973"/>
              <a:ext cx="3690112" cy="6147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橢圓 1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82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文字方塊 16"/>
            <p:cNvSpPr txBox="1"/>
            <p:nvPr/>
          </p:nvSpPr>
          <p:spPr>
            <a:xfrm>
              <a:off x="2529840" y="294640"/>
              <a:ext cx="501847" cy="544764"/>
            </a:xfrm>
            <a:prstGeom prst="rect">
              <a:avLst/>
            </a:prstGeom>
            <a:noFill/>
          </p:spPr>
          <p:txBody>
            <a:bodyPr wrap="none" lIns="137160" tIns="109728" rIns="137160" bIns="109728" rtlCol="0">
              <a:spAutoFit/>
            </a:bodyPr>
            <a:lstStyle/>
            <a:p>
              <a:pPr marL="0" marR="0" lvl="0" indent="0" algn="l" defTabSz="914400" rtl="0" eaLnBrk="1" fontAlgn="auto" latinLnBrk="0" hangingPunct="1">
                <a:lnSpc>
                  <a:spcPct val="90000"/>
                </a:lnSpc>
                <a:spcBef>
                  <a:spcPts val="0"/>
                </a:spcBef>
                <a:spcAft>
                  <a:spcPts val="450"/>
                </a:spcAft>
                <a:buClrTx/>
                <a:buSzTx/>
                <a:buFontTx/>
                <a:buNone/>
                <a:tabLst/>
                <a:defRPr/>
              </a:pPr>
              <a:r>
                <a:rPr kumimoji="0" lang="en-US" sz="1350" b="1" i="0" u="none" strike="noStrike" kern="1200" cap="none" spc="0" normalizeH="0" baseline="0" noProof="0" dirty="0">
                  <a:ln>
                    <a:noFill/>
                  </a:ln>
                  <a:solidFill>
                    <a:srgbClr val="FFFFFF"/>
                  </a:solidFill>
                  <a:effectLst/>
                  <a:uLnTx/>
                  <a:uFillTx/>
                  <a:latin typeface="Segoe UI"/>
                  <a:ea typeface="+mn-ea"/>
                  <a:cs typeface="+mn-cs"/>
                </a:rPr>
                <a:t>9</a:t>
              </a:r>
            </a:p>
          </p:txBody>
        </p:sp>
      </p:grpSp>
    </p:spTree>
    <p:extLst>
      <p:ext uri="{BB962C8B-B14F-4D97-AF65-F5344CB8AC3E}">
        <p14:creationId xmlns:p14="http://schemas.microsoft.com/office/powerpoint/2010/main" val="294830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水平切割</a:t>
            </a:r>
            <a:r>
              <a:rPr lang="en-US" altLang="zh-TW" dirty="0" smtClean="0"/>
              <a:t>:</a:t>
            </a:r>
            <a:r>
              <a:rPr lang="zh-TW" altLang="en-US" dirty="0" smtClean="0"/>
              <a:t> </a:t>
            </a:r>
            <a:r>
              <a:rPr lang="en-US" altLang="zh-TW" dirty="0" smtClean="0"/>
              <a:t/>
            </a:r>
            <a:br>
              <a:rPr lang="en-US" altLang="zh-TW" dirty="0" smtClean="0"/>
            </a:br>
            <a:r>
              <a:rPr lang="en-US" altLang="zh-TW" dirty="0" smtClean="0"/>
              <a:t>Data Shard</a:t>
            </a:r>
            <a:endParaRPr lang="en-US" dirty="0"/>
          </a:p>
        </p:txBody>
      </p:sp>
      <p:sp>
        <p:nvSpPr>
          <p:cNvPr id="3" name="文字版面配置區 2"/>
          <p:cNvSpPr>
            <a:spLocks noGrp="1"/>
          </p:cNvSpPr>
          <p:nvPr>
            <p:ph type="body" idx="1"/>
          </p:nvPr>
        </p:nvSpPr>
        <p:spPr/>
        <p:txBody>
          <a:bodyPr/>
          <a:lstStyle/>
          <a:p>
            <a:endParaRPr lang="en-US"/>
          </a:p>
        </p:txBody>
      </p:sp>
    </p:spTree>
    <p:extLst>
      <p:ext uri="{BB962C8B-B14F-4D97-AF65-F5344CB8AC3E}">
        <p14:creationId xmlns:p14="http://schemas.microsoft.com/office/powerpoint/2010/main" val="13585739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為何我需要</a:t>
            </a:r>
            <a:r>
              <a:rPr lang="en-US" altLang="zh-TW" dirty="0"/>
              <a:t>(</a:t>
            </a:r>
            <a:r>
              <a:rPr lang="zh-TW" altLang="en-US" dirty="0"/>
              <a:t>水平</a:t>
            </a:r>
            <a:r>
              <a:rPr lang="en-US" altLang="zh-TW" dirty="0"/>
              <a:t>)</a:t>
            </a:r>
            <a:r>
              <a:rPr lang="zh-TW" altLang="en-US" dirty="0" smtClean="0"/>
              <a:t>切割資料庫</a:t>
            </a:r>
            <a:r>
              <a:rPr lang="en-US" altLang="zh-TW" dirty="0" smtClean="0"/>
              <a:t>? </a:t>
            </a:r>
            <a:endParaRPr lang="en-US" dirty="0"/>
          </a:p>
        </p:txBody>
      </p:sp>
      <p:sp>
        <p:nvSpPr>
          <p:cNvPr id="4" name="文字版面配置區 3"/>
          <p:cNvSpPr>
            <a:spLocks noGrp="1"/>
          </p:cNvSpPr>
          <p:nvPr>
            <p:ph idx="1"/>
          </p:nvPr>
        </p:nvSpPr>
        <p:spPr/>
        <p:txBody>
          <a:bodyPr>
            <a:normAutofit lnSpcReduction="10000"/>
          </a:bodyPr>
          <a:lstStyle/>
          <a:p>
            <a:r>
              <a:rPr lang="zh-TW" altLang="en-US" sz="2700" dirty="0"/>
              <a:t>資料需要能隨著服務的 </a:t>
            </a:r>
            <a:r>
              <a:rPr lang="en-US" altLang="zh-TW" sz="2700" dirty="0"/>
              <a:t>Scale-Out</a:t>
            </a:r>
            <a:r>
              <a:rPr lang="zh-TW" altLang="en-US" sz="2700" dirty="0"/>
              <a:t> 而能隨之擴張。</a:t>
            </a:r>
            <a:endParaRPr lang="en-US" altLang="zh-TW" sz="2700" dirty="0"/>
          </a:p>
          <a:p>
            <a:endParaRPr lang="en-US" altLang="zh-TW" sz="1500" dirty="0"/>
          </a:p>
          <a:p>
            <a:r>
              <a:rPr lang="zh-TW" altLang="en-US" sz="2700" dirty="0"/>
              <a:t>目的</a:t>
            </a:r>
            <a:r>
              <a:rPr lang="en-US" altLang="zh-TW" sz="2700" dirty="0"/>
              <a:t>:</a:t>
            </a:r>
            <a:r>
              <a:rPr lang="zh-TW" altLang="en-US" sz="2700" dirty="0"/>
              <a:t> </a:t>
            </a:r>
            <a:r>
              <a:rPr lang="en-US" altLang="zh-TW" sz="2700" dirty="0">
                <a:solidFill>
                  <a:srgbClr val="FF0000"/>
                </a:solidFill>
              </a:rPr>
              <a:t>Scale-Out</a:t>
            </a:r>
          </a:p>
          <a:p>
            <a:pPr lvl="1"/>
            <a:r>
              <a:rPr lang="zh-TW" altLang="en-US" sz="1500" dirty="0"/>
              <a:t>降低資料筆數增加，帶來的效能遞減 </a:t>
            </a:r>
            <a:r>
              <a:rPr lang="en-US" altLang="zh-TW" sz="1500" dirty="0"/>
              <a:t>(ex: index, table scan, … </a:t>
            </a:r>
            <a:r>
              <a:rPr lang="en-US" altLang="zh-TW" sz="1500" dirty="0" err="1"/>
              <a:t>etc</a:t>
            </a:r>
            <a:r>
              <a:rPr lang="en-US" altLang="zh-TW" sz="1500" dirty="0"/>
              <a:t>)</a:t>
            </a:r>
          </a:p>
          <a:p>
            <a:pPr lvl="1"/>
            <a:r>
              <a:rPr lang="zh-TW" altLang="en-US" sz="1500" dirty="0"/>
              <a:t>降低單一資料庫面臨的儲存空間上限，</a:t>
            </a:r>
            <a:r>
              <a:rPr lang="en-US" altLang="zh-TW" sz="1500" dirty="0"/>
              <a:t>IO</a:t>
            </a:r>
            <a:r>
              <a:rPr lang="zh-TW" altLang="en-US" sz="1500" dirty="0"/>
              <a:t>能力的上限，運算能力的上限</a:t>
            </a:r>
            <a:endParaRPr lang="en-US" altLang="zh-TW" sz="1500" dirty="0"/>
          </a:p>
          <a:p>
            <a:pPr lvl="1"/>
            <a:endParaRPr lang="en-US" altLang="zh-TW" sz="2700" dirty="0"/>
          </a:p>
          <a:p>
            <a:r>
              <a:rPr lang="zh-TW" altLang="en-US" sz="2700" dirty="0"/>
              <a:t>挑戰</a:t>
            </a:r>
            <a:r>
              <a:rPr lang="en-US" altLang="zh-TW" sz="2700" dirty="0"/>
              <a:t>:</a:t>
            </a:r>
            <a:r>
              <a:rPr lang="zh-TW" altLang="en-US" sz="2700" dirty="0"/>
              <a:t> 資料儲存管理，分散式查詢最佳化。</a:t>
            </a:r>
            <a:endParaRPr lang="en-US" altLang="zh-TW" sz="2700" dirty="0"/>
          </a:p>
          <a:p>
            <a:endParaRPr lang="en-US" sz="2700" dirty="0"/>
          </a:p>
          <a:p>
            <a:r>
              <a:rPr lang="zh-TW" altLang="en-US" sz="2700" dirty="0"/>
              <a:t>方式</a:t>
            </a:r>
            <a:r>
              <a:rPr lang="en-US" altLang="zh-TW" sz="2700" dirty="0"/>
              <a:t>:</a:t>
            </a:r>
            <a:r>
              <a:rPr lang="zh-TW" altLang="en-US" sz="2700" dirty="0"/>
              <a:t> </a:t>
            </a:r>
            <a:r>
              <a:rPr lang="en-US" altLang="zh-TW" sz="2700" dirty="0"/>
              <a:t>Data Shard Manager, Separate Read /</a:t>
            </a:r>
            <a:r>
              <a:rPr lang="zh-TW" altLang="en-US" sz="2700" dirty="0"/>
              <a:t> </a:t>
            </a:r>
            <a:r>
              <a:rPr lang="en-US" altLang="zh-TW" sz="2700" dirty="0"/>
              <a:t>Write</a:t>
            </a:r>
            <a:endParaRPr lang="en-US" sz="2700" dirty="0"/>
          </a:p>
        </p:txBody>
      </p:sp>
    </p:spTree>
    <p:extLst>
      <p:ext uri="{BB962C8B-B14F-4D97-AF65-F5344CB8AC3E}">
        <p14:creationId xmlns:p14="http://schemas.microsoft.com/office/powerpoint/2010/main" val="468073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參考資訊</a:t>
            </a:r>
            <a:endParaRPr lang="en-US" dirty="0"/>
          </a:p>
        </p:txBody>
      </p:sp>
      <p:sp>
        <p:nvSpPr>
          <p:cNvPr id="2" name="文字版面配置區 1"/>
          <p:cNvSpPr>
            <a:spLocks noGrp="1"/>
          </p:cNvSpPr>
          <p:nvPr>
            <p:ph idx="1"/>
          </p:nvPr>
        </p:nvSpPr>
        <p:spPr/>
        <p:txBody>
          <a:bodyPr/>
          <a:lstStyle/>
          <a:p>
            <a:r>
              <a:rPr lang="en-US" sz="3200" dirty="0"/>
              <a:t>MSDN: </a:t>
            </a:r>
            <a:r>
              <a:rPr lang="en-US" sz="3200" dirty="0" err="1"/>
              <a:t>Sharding</a:t>
            </a:r>
            <a:r>
              <a:rPr lang="en-US" sz="3200" dirty="0"/>
              <a:t> </a:t>
            </a:r>
            <a:r>
              <a:rPr lang="en-US" sz="3200" dirty="0"/>
              <a:t>Patterns</a:t>
            </a:r>
          </a:p>
          <a:p>
            <a:pPr lvl="2"/>
            <a:r>
              <a:rPr lang="en-US" sz="1600" dirty="0">
                <a:hlinkClick r:id="rId2"/>
              </a:rPr>
              <a:t>https</a:t>
            </a:r>
            <a:r>
              <a:rPr lang="en-US" sz="1600" dirty="0">
                <a:hlinkClick r:id="rId2"/>
              </a:rPr>
              <a:t>://</a:t>
            </a:r>
            <a:r>
              <a:rPr lang="en-US" sz="1600" dirty="0">
                <a:hlinkClick r:id="rId2"/>
              </a:rPr>
              <a:t>docs.microsoft.com/en-us/azure/architecture/patterns/sharding</a:t>
            </a:r>
            <a:endParaRPr lang="en-US" sz="1600" dirty="0"/>
          </a:p>
          <a:p>
            <a:pPr lvl="2"/>
            <a:endParaRPr lang="en-US" sz="1600" dirty="0"/>
          </a:p>
          <a:p>
            <a:r>
              <a:rPr lang="en-US" sz="3200" dirty="0"/>
              <a:t>The Hardest Part about </a:t>
            </a:r>
            <a:r>
              <a:rPr lang="en-US" sz="3200" dirty="0" err="1"/>
              <a:t>microservice</a:t>
            </a:r>
            <a:r>
              <a:rPr lang="en-US" sz="3200" dirty="0"/>
              <a:t>: </a:t>
            </a:r>
            <a:r>
              <a:rPr lang="en-US" sz="3200" dirty="0"/>
              <a:t>your </a:t>
            </a:r>
            <a:r>
              <a:rPr lang="en-US" sz="3200" dirty="0"/>
              <a:t>data</a:t>
            </a:r>
          </a:p>
          <a:p>
            <a:pPr lvl="2"/>
            <a:r>
              <a:rPr lang="en-US" sz="1600" dirty="0">
                <a:hlinkClick r:id="rId3"/>
              </a:rPr>
              <a:t>http</a:t>
            </a:r>
            <a:r>
              <a:rPr lang="en-US" sz="1600" dirty="0">
                <a:hlinkClick r:id="rId3"/>
              </a:rPr>
              <a:t>://blog.christianposta.com/microservices/the-hardest-part-about-microservices-data</a:t>
            </a:r>
            <a:r>
              <a:rPr lang="en-US" sz="1600" dirty="0">
                <a:hlinkClick r:id="rId3"/>
              </a:rPr>
              <a:t>/</a:t>
            </a:r>
            <a:endParaRPr lang="en-US" sz="1600" dirty="0"/>
          </a:p>
          <a:p>
            <a:pPr lvl="2"/>
            <a:endParaRPr lang="en-US" sz="1600" dirty="0"/>
          </a:p>
          <a:p>
            <a:r>
              <a:rPr lang="en-US" sz="3200" dirty="0"/>
              <a:t>Considerations for Selecting Shard </a:t>
            </a:r>
            <a:r>
              <a:rPr lang="en-US" sz="3200" dirty="0"/>
              <a:t>Keys</a:t>
            </a:r>
            <a:endParaRPr lang="en-US" altLang="zh-TW" sz="3200" dirty="0"/>
          </a:p>
          <a:p>
            <a:pPr lvl="1"/>
            <a:r>
              <a:rPr lang="en-US" sz="1800" dirty="0">
                <a:hlinkClick r:id="rId4"/>
              </a:rPr>
              <a:t>https://</a:t>
            </a:r>
            <a:r>
              <a:rPr lang="en-US" sz="1800" dirty="0">
                <a:hlinkClick r:id="rId4"/>
              </a:rPr>
              <a:t>docs.mongodb.com/v3.0/tutorial/choose-a-shard-key</a:t>
            </a:r>
            <a:endParaRPr lang="en-US" sz="1800" dirty="0"/>
          </a:p>
          <a:p>
            <a:pPr lvl="1"/>
            <a:endParaRPr lang="en-US" sz="1800" dirty="0"/>
          </a:p>
        </p:txBody>
      </p:sp>
    </p:spTree>
    <p:extLst>
      <p:ext uri="{BB962C8B-B14F-4D97-AF65-F5344CB8AC3E}">
        <p14:creationId xmlns:p14="http://schemas.microsoft.com/office/powerpoint/2010/main" val="3540535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887" y="669871"/>
            <a:ext cx="7630105" cy="533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81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sz="3600" dirty="0"/>
              <a:t>Considerations for Selecting Shard Keys</a:t>
            </a:r>
            <a:br>
              <a:rPr lang="en-US" sz="3600" dirty="0"/>
            </a:br>
            <a:endParaRPr lang="en-US" sz="3600" dirty="0"/>
          </a:p>
        </p:txBody>
      </p:sp>
      <p:sp>
        <p:nvSpPr>
          <p:cNvPr id="7" name="文字版面配置區 6"/>
          <p:cNvSpPr>
            <a:spLocks noGrp="1"/>
          </p:cNvSpPr>
          <p:nvPr>
            <p:ph idx="1"/>
          </p:nvPr>
        </p:nvSpPr>
        <p:spPr>
          <a:xfrm>
            <a:off x="748144" y="1845733"/>
            <a:ext cx="11249891" cy="4156007"/>
          </a:xfrm>
        </p:spPr>
        <p:txBody>
          <a:bodyPr>
            <a:normAutofit/>
          </a:bodyPr>
          <a:lstStyle/>
          <a:p>
            <a:pPr>
              <a:buFont typeface="Arial" panose="020B0604020202020204" pitchFamily="34" charset="0"/>
              <a:buChar char="•"/>
            </a:pPr>
            <a:r>
              <a:rPr lang="en-US" sz="3200" b="1" dirty="0"/>
              <a:t>Create a Shard Key that is </a:t>
            </a:r>
            <a:r>
              <a:rPr lang="en-US" sz="3200" b="1" dirty="0">
                <a:solidFill>
                  <a:srgbClr val="FF0000"/>
                </a:solidFill>
              </a:rPr>
              <a:t>Easily </a:t>
            </a:r>
            <a:r>
              <a:rPr lang="en-US" sz="3200" b="1" dirty="0">
                <a:solidFill>
                  <a:srgbClr val="FF0000"/>
                </a:solidFill>
              </a:rPr>
              <a:t>Divisible</a:t>
            </a:r>
          </a:p>
          <a:p>
            <a:pPr lvl="1">
              <a:buFont typeface="Arial" panose="020B0604020202020204" pitchFamily="34" charset="0"/>
              <a:buChar char="•"/>
            </a:pPr>
            <a:endParaRPr lang="en-US" sz="1800" b="1" dirty="0"/>
          </a:p>
          <a:p>
            <a:pPr>
              <a:buFont typeface="Arial" panose="020B0604020202020204" pitchFamily="34" charset="0"/>
              <a:buChar char="•"/>
            </a:pPr>
            <a:r>
              <a:rPr lang="en-US" sz="3200" b="1" dirty="0"/>
              <a:t>Create a Shard Key that has High Degree of </a:t>
            </a:r>
            <a:r>
              <a:rPr lang="en-US" sz="3200" b="1" dirty="0">
                <a:solidFill>
                  <a:srgbClr val="FF0000"/>
                </a:solidFill>
              </a:rPr>
              <a:t>Randomness</a:t>
            </a:r>
          </a:p>
          <a:p>
            <a:pPr lvl="1">
              <a:buFont typeface="Arial" panose="020B0604020202020204" pitchFamily="34" charset="0"/>
              <a:buChar char="•"/>
            </a:pPr>
            <a:endParaRPr lang="en-US" sz="1800" b="1" dirty="0"/>
          </a:p>
          <a:p>
            <a:pPr>
              <a:buFont typeface="Arial" panose="020B0604020202020204" pitchFamily="34" charset="0"/>
              <a:buChar char="•"/>
            </a:pPr>
            <a:r>
              <a:rPr lang="en-US" sz="3200" b="1" dirty="0"/>
              <a:t>Create a Shard Key that Targets a Single </a:t>
            </a:r>
            <a:r>
              <a:rPr lang="en-US" sz="3200" b="1" dirty="0"/>
              <a:t>Shard</a:t>
            </a:r>
          </a:p>
          <a:p>
            <a:pPr lvl="1">
              <a:buFont typeface="Arial" panose="020B0604020202020204" pitchFamily="34" charset="0"/>
              <a:buChar char="•"/>
            </a:pPr>
            <a:endParaRPr lang="en-US" sz="1800" b="1" dirty="0"/>
          </a:p>
          <a:p>
            <a:pPr>
              <a:buFont typeface="Arial" panose="020B0604020202020204" pitchFamily="34" charset="0"/>
              <a:buChar char="•"/>
            </a:pPr>
            <a:r>
              <a:rPr lang="en-US" sz="3200" b="1" dirty="0"/>
              <a:t>Shard Using a Compound Shard </a:t>
            </a:r>
            <a:r>
              <a:rPr lang="en-US" sz="3200" b="1" dirty="0" smtClean="0"/>
              <a:t>Key</a:t>
            </a:r>
            <a:endParaRPr lang="en-US" sz="2800" dirty="0"/>
          </a:p>
        </p:txBody>
      </p:sp>
      <p:sp>
        <p:nvSpPr>
          <p:cNvPr id="2" name="矩形 1"/>
          <p:cNvSpPr/>
          <p:nvPr/>
        </p:nvSpPr>
        <p:spPr>
          <a:xfrm>
            <a:off x="1504950" y="6001741"/>
            <a:ext cx="68580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hlinkClick r:id="rId2"/>
              </a:rPr>
              <a:t>https://docs.mongodb.com/v3.0/tutorial/choose-a-shard-key/</a:t>
            </a: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95218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dirty="0"/>
              <a:t>Sharding strategies</a:t>
            </a:r>
            <a:br>
              <a:rPr lang="en-US" dirty="0"/>
            </a:br>
            <a:endParaRPr lang="en-US" dirty="0"/>
          </a:p>
        </p:txBody>
      </p:sp>
      <p:sp>
        <p:nvSpPr>
          <p:cNvPr id="2" name="文字版面配置區 1"/>
          <p:cNvSpPr>
            <a:spLocks noGrp="1"/>
          </p:cNvSpPr>
          <p:nvPr>
            <p:ph idx="1"/>
          </p:nvPr>
        </p:nvSpPr>
        <p:spPr/>
        <p:txBody>
          <a:bodyPr/>
          <a:lstStyle/>
          <a:p>
            <a:r>
              <a:rPr lang="en-US" sz="2700" b="1" dirty="0"/>
              <a:t>The Lookup strategy</a:t>
            </a:r>
          </a:p>
          <a:p>
            <a:pPr lvl="1"/>
            <a:r>
              <a:rPr lang="en-US" sz="1500" dirty="0"/>
              <a:t>In this strategy the </a:t>
            </a:r>
            <a:r>
              <a:rPr lang="en-US" sz="1500" dirty="0" err="1"/>
              <a:t>sharding</a:t>
            </a:r>
            <a:r>
              <a:rPr lang="en-US" sz="1500" dirty="0"/>
              <a:t> logic implements a map that routes a request for data to the shard that contains that data using the shard key</a:t>
            </a:r>
            <a:r>
              <a:rPr lang="en-US" sz="1500" dirty="0"/>
              <a:t>.</a:t>
            </a:r>
          </a:p>
          <a:p>
            <a:pPr lvl="1"/>
            <a:endParaRPr lang="en-US" sz="1500" dirty="0"/>
          </a:p>
          <a:p>
            <a:r>
              <a:rPr lang="en-US" sz="2700" b="1" dirty="0"/>
              <a:t>The Range strategy</a:t>
            </a:r>
          </a:p>
          <a:p>
            <a:pPr lvl="1"/>
            <a:r>
              <a:rPr lang="en-US" sz="1500" dirty="0"/>
              <a:t>This strategy groups related items together in the same shard, and orders them by shard key—the shard keys are sequential. It's useful for applications that frequently retrieve sets of items using range </a:t>
            </a:r>
            <a:r>
              <a:rPr lang="en-US" sz="1500" dirty="0"/>
              <a:t>queries</a:t>
            </a:r>
          </a:p>
          <a:p>
            <a:pPr lvl="1"/>
            <a:endParaRPr lang="en-US" sz="1500" b="1" dirty="0"/>
          </a:p>
          <a:p>
            <a:r>
              <a:rPr lang="en-US" sz="2700" b="1" dirty="0"/>
              <a:t>The Hash strategy</a:t>
            </a:r>
          </a:p>
          <a:p>
            <a:pPr lvl="1"/>
            <a:r>
              <a:rPr lang="en-US" sz="1500" dirty="0"/>
              <a:t>The purpose of this strategy is to reduce the chance of hotspots (shards that receive a disproportionate amount of load). It distributes the data across the shards in a way that achieves a balance between the size of each shard and the average load that each shard will encounter.</a:t>
            </a:r>
            <a:endParaRPr lang="en-US" sz="1500" b="1" dirty="0"/>
          </a:p>
          <a:p>
            <a:pPr lvl="1"/>
            <a:endParaRPr lang="en-US" sz="1500" dirty="0"/>
          </a:p>
        </p:txBody>
      </p:sp>
    </p:spTree>
    <p:extLst>
      <p:ext uri="{BB962C8B-B14F-4D97-AF65-F5344CB8AC3E}">
        <p14:creationId xmlns:p14="http://schemas.microsoft.com/office/powerpoint/2010/main" val="36460169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sz="3600" b="1" dirty="0"/>
              <a:t>The Lookup strategy</a:t>
            </a:r>
            <a:br>
              <a:rPr lang="en-US" sz="3600" b="1" dirty="0"/>
            </a:br>
            <a:endParaRPr lang="en-US" dirty="0"/>
          </a:p>
        </p:txBody>
      </p:sp>
      <p:sp>
        <p:nvSpPr>
          <p:cNvPr id="4" name="內容版面配置區 3"/>
          <p:cNvSpPr>
            <a:spLocks noGrp="1"/>
          </p:cNvSpPr>
          <p:nvPr>
            <p:ph idx="1"/>
          </p:nvPr>
        </p:nvSpPr>
        <p:spPr/>
        <p:txBody>
          <a:bodyPr/>
          <a:lstStyle/>
          <a:p>
            <a:endParaRPr lang="en-US"/>
          </a:p>
        </p:txBody>
      </p:sp>
      <p:pic>
        <p:nvPicPr>
          <p:cNvPr id="5" name="圖片 4"/>
          <p:cNvPicPr>
            <a:picLocks noChangeAspect="1"/>
          </p:cNvPicPr>
          <p:nvPr/>
        </p:nvPicPr>
        <p:blipFill>
          <a:blip r:embed="rId2"/>
          <a:stretch>
            <a:fillRect/>
          </a:stretch>
        </p:blipFill>
        <p:spPr>
          <a:xfrm>
            <a:off x="2026921" y="1189177"/>
            <a:ext cx="7894320" cy="4696108"/>
          </a:xfrm>
          <a:prstGeom prst="rect">
            <a:avLst/>
          </a:prstGeom>
        </p:spPr>
      </p:pic>
    </p:spTree>
    <p:extLst>
      <p:ext uri="{BB962C8B-B14F-4D97-AF65-F5344CB8AC3E}">
        <p14:creationId xmlns:p14="http://schemas.microsoft.com/office/powerpoint/2010/main" val="854975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sz="3600" b="1" dirty="0"/>
              <a:t>The Range strategy</a:t>
            </a:r>
            <a:endParaRPr lang="en-US" dirty="0"/>
          </a:p>
        </p:txBody>
      </p:sp>
      <p:sp>
        <p:nvSpPr>
          <p:cNvPr id="4" name="內容版面配置區 3"/>
          <p:cNvSpPr>
            <a:spLocks noGrp="1"/>
          </p:cNvSpPr>
          <p:nvPr>
            <p:ph idx="1"/>
          </p:nvPr>
        </p:nvSpPr>
        <p:spPr/>
        <p:txBody>
          <a:bodyPr/>
          <a:lstStyle/>
          <a:p>
            <a:endParaRPr lang="en-US"/>
          </a:p>
        </p:txBody>
      </p:sp>
      <p:pic>
        <p:nvPicPr>
          <p:cNvPr id="5" name="圖片 4"/>
          <p:cNvPicPr>
            <a:picLocks noChangeAspect="1"/>
          </p:cNvPicPr>
          <p:nvPr/>
        </p:nvPicPr>
        <p:blipFill>
          <a:blip r:embed="rId2"/>
          <a:stretch>
            <a:fillRect/>
          </a:stretch>
        </p:blipFill>
        <p:spPr>
          <a:xfrm>
            <a:off x="2369822" y="1189177"/>
            <a:ext cx="7452360" cy="4907652"/>
          </a:xfrm>
          <a:prstGeom prst="rect">
            <a:avLst/>
          </a:prstGeom>
        </p:spPr>
      </p:pic>
    </p:spTree>
    <p:extLst>
      <p:ext uri="{BB962C8B-B14F-4D97-AF65-F5344CB8AC3E}">
        <p14:creationId xmlns:p14="http://schemas.microsoft.com/office/powerpoint/2010/main" val="1061174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94358"/>
            <a:ext cx="3200400" cy="4704473"/>
          </a:xfrm>
        </p:spPr>
        <p:txBody>
          <a:bodyPr>
            <a:normAutofit/>
          </a:bodyPr>
          <a:lstStyle/>
          <a:p>
            <a:r>
              <a:rPr lang="zh-TW" altLang="en-US" dirty="0" smtClean="0"/>
              <a:t>從技術角度看</a:t>
            </a:r>
            <a:r>
              <a:rPr lang="en-US" altLang="zh-TW" dirty="0" smtClean="0"/>
              <a:t>:</a:t>
            </a:r>
            <a:br>
              <a:rPr lang="en-US" altLang="zh-TW" dirty="0" smtClean="0"/>
            </a:br>
            <a:r>
              <a:rPr lang="en-US" altLang="zh-TW" dirty="0"/>
              <a:t/>
            </a:r>
            <a:br>
              <a:rPr lang="en-US" altLang="zh-TW" dirty="0"/>
            </a:br>
            <a:r>
              <a:rPr lang="zh-TW" altLang="en-US" dirty="0" smtClean="0"/>
              <a:t>技術</a:t>
            </a:r>
            <a:r>
              <a:rPr lang="zh-TW" altLang="en-US" dirty="0"/>
              <a:t>異質性；</a:t>
            </a:r>
            <a:r>
              <a:rPr lang="en-US" altLang="zh-TW" dirty="0"/>
              <a:t/>
            </a:r>
            <a:br>
              <a:rPr lang="en-US" altLang="zh-TW" dirty="0"/>
            </a:br>
            <a:r>
              <a:rPr lang="zh-TW" altLang="en-US" dirty="0"/>
              <a:t>彈性；</a:t>
            </a:r>
            <a:r>
              <a:rPr lang="en-US" altLang="zh-TW" dirty="0"/>
              <a:t/>
            </a:r>
            <a:br>
              <a:rPr lang="en-US" altLang="zh-TW" dirty="0"/>
            </a:br>
            <a:r>
              <a:rPr lang="zh-TW" altLang="en-US" dirty="0"/>
              <a:t>擴展性；</a:t>
            </a:r>
            <a:r>
              <a:rPr lang="en-US" altLang="zh-TW" dirty="0"/>
              <a:t/>
            </a:r>
            <a:br>
              <a:rPr lang="en-US" altLang="zh-TW" dirty="0"/>
            </a:br>
            <a:r>
              <a:rPr lang="zh-TW" altLang="en-US" dirty="0"/>
              <a:t>容易部署；</a:t>
            </a:r>
            <a:r>
              <a:rPr lang="en-US" altLang="zh-TW" dirty="0"/>
              <a:t/>
            </a:r>
            <a:br>
              <a:rPr lang="en-US" altLang="zh-TW" dirty="0"/>
            </a:br>
            <a:r>
              <a:rPr lang="zh-TW" altLang="en-US" dirty="0"/>
              <a:t>最佳可替換性；</a:t>
            </a:r>
            <a:r>
              <a:rPr lang="en-US" altLang="zh-TW" dirty="0"/>
              <a:t/>
            </a:r>
            <a:br>
              <a:rPr lang="en-US" altLang="zh-TW" dirty="0"/>
            </a:br>
            <a:endParaRPr lang="zh-TW" altLang="en-US" dirty="0"/>
          </a:p>
        </p:txBody>
      </p:sp>
      <p:sp>
        <p:nvSpPr>
          <p:cNvPr id="3" name="內容版面配置區 2"/>
          <p:cNvSpPr>
            <a:spLocks noGrp="1"/>
          </p:cNvSpPr>
          <p:nvPr>
            <p:ph idx="1"/>
          </p:nvPr>
        </p:nvSpPr>
        <p:spPr/>
        <p:txBody>
          <a:bodyPr/>
          <a:lstStyle/>
          <a:p>
            <a:r>
              <a:rPr lang="zh-TW" altLang="en-US" dirty="0"/>
              <a:t>參考架構</a:t>
            </a:r>
            <a:r>
              <a:rPr lang="en-US" altLang="zh-TW" dirty="0"/>
              <a:t>:</a:t>
            </a:r>
            <a:r>
              <a:rPr lang="zh-TW" altLang="en-US" dirty="0"/>
              <a:t> </a:t>
            </a:r>
            <a:r>
              <a:rPr lang="en-US" altLang="zh-TW" dirty="0" err="1"/>
              <a:t>StackOverflow</a:t>
            </a:r>
            <a:r>
              <a:rPr lang="en-US" altLang="zh-TW" dirty="0"/>
              <a:t> (2016)</a:t>
            </a:r>
            <a:endParaRPr lang="zh-TW" altLang="en-US" dirty="0"/>
          </a:p>
        </p:txBody>
      </p:sp>
      <p:sp>
        <p:nvSpPr>
          <p:cNvPr id="4" name="文字版面配置區 3"/>
          <p:cNvSpPr>
            <a:spLocks noGrp="1"/>
          </p:cNvSpPr>
          <p:nvPr>
            <p:ph type="body" sz="half" idx="2"/>
          </p:nvPr>
        </p:nvSpPr>
        <p:spPr/>
        <p:txBody>
          <a:bodyPr/>
          <a:lstStyle/>
          <a:p>
            <a:endParaRPr lang="zh-TW" altLang="en-US" dirty="0"/>
          </a:p>
        </p:txBody>
      </p:sp>
      <p:pic>
        <p:nvPicPr>
          <p:cNvPr id="5" name="圖片 4"/>
          <p:cNvPicPr>
            <a:picLocks noChangeAspect="1"/>
          </p:cNvPicPr>
          <p:nvPr/>
        </p:nvPicPr>
        <p:blipFill>
          <a:blip r:embed="rId3"/>
          <a:stretch>
            <a:fillRect/>
          </a:stretch>
        </p:blipFill>
        <p:spPr>
          <a:xfrm>
            <a:off x="4263775" y="1163985"/>
            <a:ext cx="7815209" cy="5018187"/>
          </a:xfrm>
          <a:prstGeom prst="rect">
            <a:avLst/>
          </a:prstGeom>
        </p:spPr>
      </p:pic>
    </p:spTree>
    <p:extLst>
      <p:ext uri="{BB962C8B-B14F-4D97-AF65-F5344CB8AC3E}">
        <p14:creationId xmlns:p14="http://schemas.microsoft.com/office/powerpoint/2010/main" val="1956753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sz="3600" b="1" dirty="0"/>
              <a:t>The Hash strategy</a:t>
            </a:r>
            <a:endParaRPr lang="en-US" dirty="0"/>
          </a:p>
        </p:txBody>
      </p:sp>
      <p:sp>
        <p:nvSpPr>
          <p:cNvPr id="4" name="內容版面配置區 3"/>
          <p:cNvSpPr>
            <a:spLocks noGrp="1"/>
          </p:cNvSpPr>
          <p:nvPr>
            <p:ph idx="1"/>
          </p:nvPr>
        </p:nvSpPr>
        <p:spPr/>
        <p:txBody>
          <a:bodyPr/>
          <a:lstStyle/>
          <a:p>
            <a:endParaRPr lang="en-US"/>
          </a:p>
        </p:txBody>
      </p:sp>
      <p:pic>
        <p:nvPicPr>
          <p:cNvPr id="5" name="圖片 4"/>
          <p:cNvPicPr>
            <a:picLocks noChangeAspect="1"/>
          </p:cNvPicPr>
          <p:nvPr/>
        </p:nvPicPr>
        <p:blipFill>
          <a:blip r:embed="rId2"/>
          <a:stretch>
            <a:fillRect/>
          </a:stretch>
        </p:blipFill>
        <p:spPr>
          <a:xfrm>
            <a:off x="2042162" y="1189177"/>
            <a:ext cx="8107680" cy="4556472"/>
          </a:xfrm>
          <a:prstGeom prst="rect">
            <a:avLst/>
          </a:prstGeom>
        </p:spPr>
      </p:pic>
    </p:spTree>
    <p:extLst>
      <p:ext uri="{BB962C8B-B14F-4D97-AF65-F5344CB8AC3E}">
        <p14:creationId xmlns:p14="http://schemas.microsoft.com/office/powerpoint/2010/main" val="662814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Conclusion</a:t>
            </a:r>
            <a:endParaRPr lang="en-US" dirty="0"/>
          </a:p>
        </p:txBody>
      </p:sp>
      <p:sp>
        <p:nvSpPr>
          <p:cNvPr id="3" name="內容版面配置區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7997039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For Teams:</a:t>
            </a:r>
            <a:endParaRPr lang="en-US" dirty="0"/>
          </a:p>
        </p:txBody>
      </p:sp>
      <p:sp>
        <p:nvSpPr>
          <p:cNvPr id="3" name="內容版面配置區 2"/>
          <p:cNvSpPr>
            <a:spLocks noGrp="1"/>
          </p:cNvSpPr>
          <p:nvPr>
            <p:ph idx="1"/>
          </p:nvPr>
        </p:nvSpPr>
        <p:spPr/>
        <p:txBody>
          <a:bodyPr>
            <a:normAutofit/>
          </a:bodyPr>
          <a:lstStyle/>
          <a:p>
            <a:pPr>
              <a:buFont typeface="Arial" panose="020B0604020202020204" pitchFamily="34" charset="0"/>
              <a:buChar char="•"/>
            </a:pPr>
            <a:r>
              <a:rPr lang="zh-TW" altLang="en-US" dirty="0" smtClean="0"/>
              <a:t> 從 </a:t>
            </a:r>
            <a:r>
              <a:rPr lang="en-US" altLang="zh-TW" dirty="0"/>
              <a:t>Business</a:t>
            </a:r>
            <a:r>
              <a:rPr lang="zh-TW" altLang="en-US" dirty="0"/>
              <a:t> </a:t>
            </a:r>
            <a:r>
              <a:rPr lang="zh-TW" altLang="en-US" dirty="0" smtClean="0"/>
              <a:t>的</a:t>
            </a:r>
            <a:r>
              <a:rPr lang="zh-TW" altLang="en-US" dirty="0"/>
              <a:t>角度開始，規劃服務的切割方式</a:t>
            </a:r>
            <a:endParaRPr lang="en-US" altLang="zh-TW" dirty="0"/>
          </a:p>
          <a:p>
            <a:pPr>
              <a:buFont typeface="Arial" panose="020B0604020202020204" pitchFamily="34" charset="0"/>
              <a:buChar char="•"/>
            </a:pPr>
            <a:r>
              <a:rPr lang="zh-TW" altLang="en-US" dirty="0"/>
              <a:t> 做好大規模部署服務的</a:t>
            </a:r>
            <a:r>
              <a:rPr lang="zh-TW" altLang="en-US" dirty="0" smtClean="0"/>
              <a:t>準備</a:t>
            </a:r>
            <a:endParaRPr lang="en-US" altLang="zh-TW" dirty="0" smtClean="0"/>
          </a:p>
          <a:p>
            <a:pPr>
              <a:buFont typeface="Arial" panose="020B0604020202020204" pitchFamily="34" charset="0"/>
              <a:buChar char="•"/>
            </a:pPr>
            <a:r>
              <a:rPr lang="zh-TW" altLang="en-US" dirty="0" smtClean="0"/>
              <a:t> 做好相關</a:t>
            </a:r>
            <a:r>
              <a:rPr lang="zh-TW" altLang="en-US" dirty="0"/>
              <a:t>基礎建設維運的準備</a:t>
            </a:r>
            <a:endParaRPr lang="en-US" altLang="zh-TW" dirty="0"/>
          </a:p>
          <a:p>
            <a:pPr>
              <a:buFont typeface="Arial" panose="020B0604020202020204" pitchFamily="34" charset="0"/>
              <a:buChar char="•"/>
            </a:pPr>
            <a:r>
              <a:rPr lang="zh-TW" altLang="en-US" dirty="0"/>
              <a:t> 做好大規模開發服務的</a:t>
            </a:r>
            <a:r>
              <a:rPr lang="zh-TW" altLang="en-US" dirty="0" smtClean="0"/>
              <a:t>準備</a:t>
            </a:r>
            <a:r>
              <a:rPr lang="en-US" altLang="zh-TW" dirty="0" smtClean="0"/>
              <a:t/>
            </a:r>
            <a:br>
              <a:rPr lang="en-US" altLang="zh-TW" dirty="0" smtClean="0"/>
            </a:br>
            <a:r>
              <a:rPr lang="zh-TW" altLang="en-US" dirty="0" smtClean="0"/>
              <a:t>  </a:t>
            </a:r>
            <a:r>
              <a:rPr lang="en-US" altLang="zh-TW" dirty="0" smtClean="0"/>
              <a:t>(</a:t>
            </a:r>
            <a:r>
              <a:rPr lang="en-US" altLang="zh-TW" dirty="0"/>
              <a:t>templates for service, worker, </a:t>
            </a:r>
            <a:r>
              <a:rPr lang="en-US" altLang="zh-TW" dirty="0" smtClean="0"/>
              <a:t>library…)</a:t>
            </a:r>
          </a:p>
          <a:p>
            <a:pPr>
              <a:buFont typeface="Arial" panose="020B0604020202020204" pitchFamily="34" charset="0"/>
              <a:buChar char="•"/>
            </a:pPr>
            <a:r>
              <a:rPr lang="en-US" altLang="zh-TW" dirty="0"/>
              <a:t> </a:t>
            </a:r>
            <a:r>
              <a:rPr lang="zh-TW" altLang="en-US" dirty="0" smtClean="0"/>
              <a:t>做好培育相關人才，與改善開發流程的準</a:t>
            </a:r>
            <a:r>
              <a:rPr lang="zh-TW" altLang="en-US" dirty="0"/>
              <a:t>備</a:t>
            </a:r>
            <a:endParaRPr lang="en-US" altLang="zh-TW" dirty="0"/>
          </a:p>
          <a:p>
            <a:endParaRPr lang="en-US" dirty="0"/>
          </a:p>
        </p:txBody>
      </p:sp>
    </p:spTree>
    <p:extLst>
      <p:ext uri="{BB962C8B-B14F-4D97-AF65-F5344CB8AC3E}">
        <p14:creationId xmlns:p14="http://schemas.microsoft.com/office/powerpoint/2010/main" val="4047257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For Developers (yourself)</a:t>
            </a:r>
            <a:endParaRPr lang="en-US" dirty="0"/>
          </a:p>
        </p:txBody>
      </p:sp>
      <p:sp>
        <p:nvSpPr>
          <p:cNvPr id="3" name="內容版面配置區 2"/>
          <p:cNvSpPr>
            <a:spLocks noGrp="1"/>
          </p:cNvSpPr>
          <p:nvPr>
            <p:ph idx="1"/>
          </p:nvPr>
        </p:nvSpPr>
        <p:spPr/>
        <p:txBody>
          <a:bodyPr>
            <a:normAutofit/>
          </a:bodyPr>
          <a:lstStyle/>
          <a:p>
            <a:pPr>
              <a:buFont typeface="Arial" panose="020B0604020202020204" pitchFamily="34" charset="0"/>
              <a:buChar char="•"/>
            </a:pPr>
            <a:r>
              <a:rPr lang="zh-TW" altLang="en-US" dirty="0" smtClean="0"/>
              <a:t> 熟悉</a:t>
            </a:r>
            <a:r>
              <a:rPr lang="zh-TW" altLang="en-US" dirty="0"/>
              <a:t>跨服務的</a:t>
            </a:r>
            <a:r>
              <a:rPr lang="zh-TW" altLang="en-US" dirty="0" smtClean="0"/>
              <a:t>溝通相關技能</a:t>
            </a:r>
            <a:r>
              <a:rPr lang="zh-TW" altLang="en-US" sz="2400" dirty="0" smtClean="0"/>
              <a:t> </a:t>
            </a:r>
            <a:r>
              <a:rPr lang="en-US" altLang="zh-TW" sz="2400" dirty="0" smtClean="0"/>
              <a:t>(API, Token... </a:t>
            </a:r>
            <a:r>
              <a:rPr lang="en-US" altLang="zh-TW" sz="2400" dirty="0" err="1" smtClean="0"/>
              <a:t>etc</a:t>
            </a:r>
            <a:r>
              <a:rPr lang="en-US" altLang="zh-TW" sz="2400" dirty="0" smtClean="0"/>
              <a:t>)</a:t>
            </a:r>
            <a:endParaRPr lang="en-US" altLang="zh-TW" dirty="0" smtClean="0"/>
          </a:p>
          <a:p>
            <a:pPr>
              <a:buFont typeface="Arial" panose="020B0604020202020204" pitchFamily="34" charset="0"/>
              <a:buChar char="•"/>
            </a:pPr>
            <a:r>
              <a:rPr lang="en-US" dirty="0"/>
              <a:t> </a:t>
            </a:r>
            <a:r>
              <a:rPr lang="zh-TW" altLang="en-US" dirty="0" smtClean="0"/>
              <a:t>熟悉</a:t>
            </a:r>
            <a:r>
              <a:rPr lang="zh-TW" altLang="en-US" dirty="0"/>
              <a:t> </a:t>
            </a:r>
            <a:r>
              <a:rPr lang="en-US" altLang="zh-TW" dirty="0" smtClean="0"/>
              <a:t>API</a:t>
            </a:r>
            <a:r>
              <a:rPr lang="zh-TW" altLang="en-US" dirty="0" smtClean="0"/>
              <a:t> 開發規範，版本規範，版本相容等知識</a:t>
            </a:r>
            <a:endParaRPr lang="en-US" dirty="0"/>
          </a:p>
          <a:p>
            <a:pPr>
              <a:buFont typeface="Arial" panose="020B0604020202020204" pitchFamily="34" charset="0"/>
              <a:buChar char="•"/>
            </a:pPr>
            <a:r>
              <a:rPr lang="en-US" dirty="0"/>
              <a:t> </a:t>
            </a:r>
            <a:r>
              <a:rPr lang="zh-TW" altLang="en-US" dirty="0"/>
              <a:t>熟悉大型系統的問題追蹤與除錯</a:t>
            </a:r>
            <a:r>
              <a:rPr lang="zh-TW" altLang="en-US" dirty="0" smtClean="0"/>
              <a:t>技巧</a:t>
            </a:r>
            <a:endParaRPr lang="en-US" altLang="zh-TW" dirty="0"/>
          </a:p>
          <a:p>
            <a:pPr>
              <a:buFont typeface="Arial" panose="020B0604020202020204" pitchFamily="34" charset="0"/>
              <a:buChar char="•"/>
            </a:pPr>
            <a:r>
              <a:rPr lang="en-US" dirty="0"/>
              <a:t> </a:t>
            </a:r>
            <a:r>
              <a:rPr lang="zh-TW" altLang="en-US" dirty="0"/>
              <a:t>充實</a:t>
            </a:r>
            <a:r>
              <a:rPr lang="zh-TW" altLang="en-US" dirty="0" smtClean="0"/>
              <a:t>軟體工程的</a:t>
            </a:r>
            <a:r>
              <a:rPr lang="zh-TW" altLang="en-US" dirty="0"/>
              <a:t>基本</a:t>
            </a:r>
            <a:r>
              <a:rPr lang="zh-TW" altLang="en-US" dirty="0" smtClean="0"/>
              <a:t>技能</a:t>
            </a:r>
            <a:r>
              <a:rPr lang="zh-TW" altLang="en-US" sz="2400" dirty="0" smtClean="0"/>
              <a:t> </a:t>
            </a:r>
            <a:r>
              <a:rPr lang="en-US" altLang="zh-TW" sz="2400" dirty="0" smtClean="0"/>
              <a:t>(Agile, DevOps, OOP, TDD..)</a:t>
            </a:r>
            <a:endParaRPr lang="en-US" dirty="0" smtClean="0"/>
          </a:p>
          <a:p>
            <a:pPr>
              <a:buFont typeface="Arial" panose="020B0604020202020204" pitchFamily="34" charset="0"/>
              <a:buChar char="•"/>
            </a:pPr>
            <a:r>
              <a:rPr lang="en-US" dirty="0" smtClean="0"/>
              <a:t> </a:t>
            </a:r>
            <a:r>
              <a:rPr lang="zh-TW" altLang="en-US" dirty="0" smtClean="0"/>
              <a:t>熟悉容器化相關技能</a:t>
            </a:r>
            <a:endParaRPr lang="en-US" dirty="0"/>
          </a:p>
          <a:p>
            <a:endParaRPr lang="en-US" dirty="0"/>
          </a:p>
        </p:txBody>
      </p:sp>
    </p:spTree>
    <p:extLst>
      <p:ext uri="{BB962C8B-B14F-4D97-AF65-F5344CB8AC3E}">
        <p14:creationId xmlns:p14="http://schemas.microsoft.com/office/powerpoint/2010/main" val="8055614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pPr algn="r"/>
            <a:r>
              <a:rPr lang="zh-TW" altLang="en-US" sz="6000" dirty="0">
                <a:latin typeface="微軟正黑體" panose="020B0604030504040204" pitchFamily="34" charset="-120"/>
                <a:ea typeface="微軟正黑體" panose="020B0604030504040204" pitchFamily="34" charset="-120"/>
              </a:rPr>
              <a:t>切記</a:t>
            </a:r>
            <a:r>
              <a:rPr lang="en-US" altLang="zh-TW" sz="6000" dirty="0">
                <a:latin typeface="微軟正黑體" panose="020B0604030504040204" pitchFamily="34" charset="-120"/>
                <a:ea typeface="微軟正黑體" panose="020B0604030504040204" pitchFamily="34" charset="-120"/>
              </a:rPr>
              <a:t>!!</a:t>
            </a:r>
            <a:br>
              <a:rPr lang="en-US" altLang="zh-TW" sz="6000" dirty="0">
                <a:latin typeface="微軟正黑體" panose="020B0604030504040204" pitchFamily="34" charset="-120"/>
                <a:ea typeface="微軟正黑體" panose="020B0604030504040204" pitchFamily="34" charset="-120"/>
              </a:rPr>
            </a:br>
            <a:r>
              <a:rPr lang="zh-TW" altLang="en-US" sz="6000" dirty="0">
                <a:latin typeface="微軟正黑體" panose="020B0604030504040204" pitchFamily="34" charset="-120"/>
                <a:ea typeface="微軟正黑體" panose="020B0604030504040204" pitchFamily="34" charset="-120"/>
              </a:rPr>
              <a:t> </a:t>
            </a:r>
            <a:r>
              <a:rPr lang="en-US" altLang="zh-TW" sz="6000" dirty="0">
                <a:latin typeface="微軟正黑體" panose="020B0604030504040204" pitchFamily="34" charset="-120"/>
                <a:ea typeface="微軟正黑體" panose="020B0604030504040204" pitchFamily="34" charset="-120"/>
              </a:rPr>
              <a:t/>
            </a:r>
            <a:br>
              <a:rPr lang="en-US" altLang="zh-TW" sz="6000" dirty="0">
                <a:latin typeface="微軟正黑體" panose="020B0604030504040204" pitchFamily="34" charset="-120"/>
                <a:ea typeface="微軟正黑體" panose="020B0604030504040204" pitchFamily="34" charset="-120"/>
              </a:rPr>
            </a:br>
            <a:r>
              <a:rPr lang="zh-TW" altLang="en-US" sz="6000" dirty="0">
                <a:latin typeface="微軟正黑體" panose="020B0604030504040204" pitchFamily="34" charset="-120"/>
                <a:ea typeface="微軟正黑體" panose="020B0604030504040204" pitchFamily="34" charset="-120"/>
              </a:rPr>
              <a:t>避免陷入 </a:t>
            </a:r>
            <a:r>
              <a:rPr lang="en-US" altLang="zh-TW" sz="6000" dirty="0">
                <a:latin typeface="微軟正黑體" panose="020B0604030504040204" pitchFamily="34" charset="-120"/>
                <a:ea typeface="微軟正黑體" panose="020B0604030504040204" pitchFamily="34" charset="-120"/>
              </a:rPr>
              <a:t>"</a:t>
            </a:r>
            <a:r>
              <a:rPr lang="zh-TW" altLang="en-US" sz="6000" dirty="0">
                <a:latin typeface="微軟正黑體" panose="020B0604030504040204" pitchFamily="34" charset="-120"/>
                <a:ea typeface="微軟正黑體" panose="020B0604030504040204" pitchFamily="34" charset="-120"/>
              </a:rPr>
              <a:t>一窩蜂驅動開發</a:t>
            </a:r>
            <a:r>
              <a:rPr lang="en-US" altLang="zh-TW" sz="6000" dirty="0">
                <a:latin typeface="微軟正黑體" panose="020B0604030504040204" pitchFamily="34" charset="-120"/>
                <a:ea typeface="微軟正黑體" panose="020B0604030504040204" pitchFamily="34" charset="-120"/>
              </a:rPr>
              <a:t>"</a:t>
            </a:r>
            <a:r>
              <a:rPr lang="zh-TW" altLang="en-US" sz="6000" dirty="0">
                <a:latin typeface="微軟正黑體" panose="020B0604030504040204" pitchFamily="34" charset="-120"/>
                <a:ea typeface="微軟正黑體" panose="020B0604030504040204" pitchFamily="34" charset="-120"/>
              </a:rPr>
              <a:t> </a:t>
            </a:r>
            <a:r>
              <a:rPr lang="en-US" altLang="zh-TW" sz="6000" dirty="0">
                <a:latin typeface="微軟正黑體" panose="020B0604030504040204" pitchFamily="34" charset="-120"/>
                <a:ea typeface="微軟正黑體" panose="020B0604030504040204" pitchFamily="34" charset="-120"/>
              </a:rPr>
              <a:t>!!</a:t>
            </a:r>
            <a:endParaRPr lang="zh-TW" altLang="en-US" sz="6000"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r>
              <a:rPr lang="zh-TW" altLang="en-US" b="1" dirty="0"/>
              <a:t>新技術 </a:t>
            </a:r>
            <a:r>
              <a:rPr lang="en-US" altLang="zh-TW" b="1" dirty="0">
                <a:solidFill>
                  <a:srgbClr val="FF0000"/>
                </a:solidFill>
              </a:rPr>
              <a:t>!=</a:t>
            </a:r>
            <a:r>
              <a:rPr lang="zh-TW" altLang="en-US" b="1" dirty="0"/>
              <a:t> 新希望</a:t>
            </a:r>
          </a:p>
          <a:p>
            <a:endParaRPr lang="zh-TW" altLang="en-US" dirty="0"/>
          </a:p>
        </p:txBody>
      </p:sp>
      <p:sp>
        <p:nvSpPr>
          <p:cNvPr id="7" name="文字方塊 6"/>
          <p:cNvSpPr txBox="1"/>
          <p:nvPr/>
        </p:nvSpPr>
        <p:spPr>
          <a:xfrm>
            <a:off x="0" y="6350000"/>
            <a:ext cx="5172313" cy="369332"/>
          </a:xfrm>
          <a:prstGeom prst="rect">
            <a:avLst/>
          </a:prstGeom>
          <a:noFill/>
        </p:spPr>
        <p:txBody>
          <a:bodyPr wrap="none" rtlCol="0">
            <a:spAutoFit/>
          </a:bodyPr>
          <a:lstStyle/>
          <a:p>
            <a:r>
              <a:rPr lang="en-US" altLang="zh-TW" dirty="0">
                <a:solidFill>
                  <a:schemeClr val="bg1"/>
                </a:solidFill>
              </a:rPr>
              <a:t>https://blog.chunfuchao.com/?p=656&amp;variant=zh-tw</a:t>
            </a:r>
            <a:endParaRPr lang="zh-TW" altLang="en-US" dirty="0">
              <a:solidFill>
                <a:schemeClr val="bg1"/>
              </a:solidFill>
            </a:endParaRPr>
          </a:p>
        </p:txBody>
      </p:sp>
    </p:spTree>
    <p:extLst>
      <p:ext uri="{BB962C8B-B14F-4D97-AF65-F5344CB8AC3E}">
        <p14:creationId xmlns:p14="http://schemas.microsoft.com/office/powerpoint/2010/main" val="16517283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endParaRPr lang="zh-TW" altLang="en-US"/>
          </a:p>
        </p:txBody>
      </p:sp>
      <p:sp>
        <p:nvSpPr>
          <p:cNvPr id="5" name="副標題 4"/>
          <p:cNvSpPr>
            <a:spLocks noGrp="1"/>
          </p:cNvSpPr>
          <p:nvPr>
            <p:ph type="subTitle" idx="1"/>
          </p:nvPr>
        </p:nvSpPr>
        <p:spPr/>
        <p:txBody>
          <a:bodyPr/>
          <a:lstStyle/>
          <a:p>
            <a:endParaRPr lang="zh-TW" altLang="en-US" dirty="0"/>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719" y="0"/>
            <a:ext cx="8451522" cy="619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8768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一窩蜂的例子：</a:t>
            </a:r>
            <a:endParaRPr lang="zh-TW" altLang="en-US" dirty="0"/>
          </a:p>
        </p:txBody>
      </p:sp>
      <p:sp>
        <p:nvSpPr>
          <p:cNvPr id="6" name="內容版面配置區 5"/>
          <p:cNvSpPr>
            <a:spLocks noGrp="1"/>
          </p:cNvSpPr>
          <p:nvPr>
            <p:ph idx="1"/>
          </p:nvPr>
        </p:nvSpPr>
        <p:spPr/>
        <p:txBody>
          <a:bodyPr/>
          <a:lstStyle/>
          <a:p>
            <a:endParaRPr lang="zh-TW" altLang="en-US"/>
          </a:p>
        </p:txBody>
      </p:sp>
      <p:sp>
        <p:nvSpPr>
          <p:cNvPr id="7" name="文字版面配置區 6"/>
          <p:cNvSpPr>
            <a:spLocks noGrp="1"/>
          </p:cNvSpPr>
          <p:nvPr>
            <p:ph type="body" sz="half" idx="2"/>
          </p:nvPr>
        </p:nvSpPr>
        <p:spPr/>
        <p:txBody>
          <a:bodyPr>
            <a:normAutofit/>
          </a:bodyPr>
          <a:lstStyle/>
          <a:p>
            <a:r>
              <a:rPr lang="zh-TW" altLang="en-US" b="1" dirty="0"/>
              <a:t>一窩蜂是開發團隊自我毀滅的原因</a:t>
            </a:r>
          </a:p>
          <a:p>
            <a:r>
              <a:rPr lang="zh-TW" altLang="en-US" dirty="0"/>
              <a:t>問題在於一窩蜂會造成錯誤的決策。架構設計錯誤與技術選用錯誤都會</a:t>
            </a:r>
            <a:r>
              <a:rPr lang="zh-TW" altLang="en-US" b="1" dirty="0"/>
              <a:t>困擾團隊數個月甚至數年之久</a:t>
            </a:r>
            <a:r>
              <a:rPr lang="zh-TW" altLang="en-US" dirty="0"/>
              <a:t>。最壞的情況會造成另一個很糟糕的行為：</a:t>
            </a:r>
            <a:r>
              <a:rPr lang="zh-TW" altLang="en-US" b="1" dirty="0"/>
              <a:t>砍掉重練</a:t>
            </a:r>
            <a:r>
              <a:rPr lang="zh-TW" altLang="en-US" dirty="0"/>
              <a:t>，這樣做永遠不會有好結果的。</a:t>
            </a:r>
          </a:p>
          <a:p>
            <a:r>
              <a:rPr lang="zh-TW" altLang="en-US" dirty="0"/>
              <a:t>一切的</a:t>
            </a:r>
            <a:r>
              <a:rPr lang="zh-TW" altLang="en-US" b="1" dirty="0"/>
              <a:t>罪惡根源似乎是社群媒體</a:t>
            </a:r>
            <a:r>
              <a:rPr lang="zh-TW" altLang="en-US" dirty="0"/>
              <a:t>，太多的想法在實戰測試之前就傳出去了，跑得比大家分析利弊得失的速度還要快。</a:t>
            </a:r>
          </a:p>
          <a:p>
            <a:endParaRPr lang="zh-TW" altLang="en-US" dirty="0"/>
          </a:p>
        </p:txBody>
      </p:sp>
      <p:pic>
        <p:nvPicPr>
          <p:cNvPr id="4" name="圖片 3"/>
          <p:cNvPicPr>
            <a:picLocks noChangeAspect="1"/>
          </p:cNvPicPr>
          <p:nvPr/>
        </p:nvPicPr>
        <p:blipFill>
          <a:blip r:embed="rId2"/>
          <a:stretch>
            <a:fillRect/>
          </a:stretch>
        </p:blipFill>
        <p:spPr>
          <a:xfrm>
            <a:off x="4232523" y="415651"/>
            <a:ext cx="7725567" cy="5889553"/>
          </a:xfrm>
          <a:prstGeom prst="rect">
            <a:avLst/>
          </a:prstGeom>
        </p:spPr>
      </p:pic>
    </p:spTree>
    <p:extLst>
      <p:ext uri="{BB962C8B-B14F-4D97-AF65-F5344CB8AC3E}">
        <p14:creationId xmlns:p14="http://schemas.microsoft.com/office/powerpoint/2010/main" val="41956914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在用之前先研究測試</a:t>
            </a:r>
          </a:p>
        </p:txBody>
      </p:sp>
      <p:sp>
        <p:nvSpPr>
          <p:cNvPr id="6" name="內容版面配置區 5"/>
          <p:cNvSpPr>
            <a:spLocks noGrp="1"/>
          </p:cNvSpPr>
          <p:nvPr>
            <p:ph idx="1"/>
          </p:nvPr>
        </p:nvSpPr>
        <p:spPr>
          <a:xfrm>
            <a:off x="1415779" y="1958750"/>
            <a:ext cx="10058400" cy="4023360"/>
          </a:xfrm>
        </p:spPr>
        <p:txBody>
          <a:bodyPr/>
          <a:lstStyle/>
          <a:p>
            <a:endParaRPr lang="zh-TW" altLang="en-US"/>
          </a:p>
        </p:txBody>
      </p:sp>
      <p:pic>
        <p:nvPicPr>
          <p:cNvPr id="5" name="圖片 4"/>
          <p:cNvPicPr>
            <a:picLocks noChangeAspect="1"/>
          </p:cNvPicPr>
          <p:nvPr/>
        </p:nvPicPr>
        <p:blipFill rotWithShape="1">
          <a:blip r:embed="rId2"/>
          <a:srcRect t="19556"/>
          <a:stretch/>
        </p:blipFill>
        <p:spPr>
          <a:xfrm>
            <a:off x="994539" y="1845734"/>
            <a:ext cx="9978262" cy="3841729"/>
          </a:xfrm>
          <a:prstGeom prst="rect">
            <a:avLst/>
          </a:prstGeom>
        </p:spPr>
      </p:pic>
    </p:spTree>
    <p:extLst>
      <p:ext uri="{BB962C8B-B14F-4D97-AF65-F5344CB8AC3E}">
        <p14:creationId xmlns:p14="http://schemas.microsoft.com/office/powerpoint/2010/main" val="8119924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什麼時候下手？</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5920" cy="4023360"/>
          </a:xfrm>
          <a:prstGeom prst="rect">
            <a:avLst/>
          </a:prstGeom>
        </p:spPr>
      </p:pic>
    </p:spTree>
    <p:extLst>
      <p:ext uri="{BB962C8B-B14F-4D97-AF65-F5344CB8AC3E}">
        <p14:creationId xmlns:p14="http://schemas.microsoft.com/office/powerpoint/2010/main" val="40358142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僱用對的人</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2415" cy="2705718"/>
          </a:xfrm>
          <a:prstGeom prst="rect">
            <a:avLst/>
          </a:prstGeom>
        </p:spPr>
      </p:pic>
    </p:spTree>
    <p:extLst>
      <p:ext uri="{BB962C8B-B14F-4D97-AF65-F5344CB8AC3E}">
        <p14:creationId xmlns:p14="http://schemas.microsoft.com/office/powerpoint/2010/main" val="13313751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200" y="594359"/>
            <a:ext cx="3200400" cy="3766626"/>
          </a:xfrm>
        </p:spPr>
        <p:txBody>
          <a:bodyPr>
            <a:normAutofit/>
          </a:bodyPr>
          <a:lstStyle/>
          <a:p>
            <a:r>
              <a:rPr lang="zh-TW" altLang="en-US" dirty="0" smtClean="0"/>
              <a:t>從應用</a:t>
            </a:r>
            <a:r>
              <a:rPr lang="zh-TW" altLang="en-US" dirty="0" smtClean="0"/>
              <a:t>領域</a:t>
            </a:r>
            <a:r>
              <a:rPr lang="zh-TW" altLang="en-US" dirty="0" smtClean="0"/>
              <a:t>看</a:t>
            </a:r>
            <a:r>
              <a:rPr lang="en-US" altLang="zh-TW" dirty="0" smtClean="0"/>
              <a:t>:</a:t>
            </a:r>
            <a:br>
              <a:rPr lang="en-US" altLang="zh-TW" dirty="0" smtClean="0"/>
            </a:br>
            <a:r>
              <a:rPr lang="en-US" altLang="zh-TW" dirty="0"/>
              <a:t/>
            </a:r>
            <a:br>
              <a:rPr lang="en-US" altLang="zh-TW" dirty="0"/>
            </a:br>
            <a:r>
              <a:rPr lang="zh-TW" altLang="en-US" dirty="0" smtClean="0"/>
              <a:t>小巧</a:t>
            </a:r>
            <a:r>
              <a:rPr lang="zh-TW" altLang="en-US" dirty="0" smtClean="0"/>
              <a:t>；</a:t>
            </a:r>
            <a:r>
              <a:rPr lang="en-US" altLang="zh-TW" dirty="0" smtClean="0"/>
              <a:t/>
            </a:r>
            <a:br>
              <a:rPr lang="en-US" altLang="zh-TW" dirty="0" smtClean="0"/>
            </a:br>
            <a:r>
              <a:rPr lang="zh-TW" altLang="en-US" dirty="0" smtClean="0"/>
              <a:t>專注</a:t>
            </a:r>
            <a:r>
              <a:rPr lang="zh-TW" altLang="en-US" dirty="0"/>
              <a:t>；</a:t>
            </a:r>
            <a:r>
              <a:rPr lang="en-US" altLang="zh-TW" dirty="0"/>
              <a:t/>
            </a:r>
            <a:br>
              <a:rPr lang="en-US" altLang="zh-TW" dirty="0"/>
            </a:br>
            <a:r>
              <a:rPr lang="zh-TW" altLang="en-US" dirty="0"/>
              <a:t>自主性</a:t>
            </a:r>
            <a:r>
              <a:rPr lang="zh-TW" altLang="en-US" dirty="0" smtClean="0"/>
              <a:t>；</a:t>
            </a:r>
            <a:r>
              <a:rPr lang="en-US" altLang="zh-TW" dirty="0" smtClean="0"/>
              <a:t/>
            </a:r>
            <a:br>
              <a:rPr lang="en-US" altLang="zh-TW" dirty="0" smtClean="0"/>
            </a:br>
            <a:r>
              <a:rPr lang="zh-TW" altLang="en-US" dirty="0"/>
              <a:t>組合性；</a:t>
            </a:r>
            <a:endParaRPr lang="zh-TW" altLang="en-US" dirty="0"/>
          </a:p>
        </p:txBody>
      </p:sp>
      <p:sp>
        <p:nvSpPr>
          <p:cNvPr id="5" name="內容版面配置區 4"/>
          <p:cNvSpPr>
            <a:spLocks noGrp="1"/>
          </p:cNvSpPr>
          <p:nvPr>
            <p:ph idx="1"/>
          </p:nvPr>
        </p:nvSpPr>
        <p:spPr/>
        <p:txBody>
          <a:bodyPr>
            <a:noAutofit/>
          </a:bodyPr>
          <a:lstStyle/>
          <a:p>
            <a:r>
              <a:rPr lang="zh-TW" altLang="en-US" sz="2800" b="1" dirty="0"/>
              <a:t>高內聚 </a:t>
            </a:r>
            <a:r>
              <a:rPr lang="zh-TW" altLang="en-US" sz="2800" b="1" dirty="0" smtClean="0"/>
              <a:t>低耦合</a:t>
            </a:r>
            <a:r>
              <a:rPr lang="en-US" altLang="zh-TW" sz="2800" b="1" dirty="0" smtClean="0"/>
              <a:t>:</a:t>
            </a:r>
            <a:endParaRPr lang="en-US" altLang="zh-TW" sz="2800" b="1" dirty="0"/>
          </a:p>
          <a:p>
            <a:pPr lvl="1"/>
            <a:r>
              <a:rPr lang="en-US" altLang="zh-TW" sz="2400" dirty="0"/>
              <a:t>"</a:t>
            </a:r>
            <a:r>
              <a:rPr lang="zh-TW" altLang="en-US" sz="2400" dirty="0"/>
              <a:t>將那些因為相同理由而改變的東西集合起來，將那些因為不同理由而改變的東西分離開</a:t>
            </a:r>
            <a:r>
              <a:rPr lang="zh-TW" altLang="en-US" sz="2400" dirty="0" smtClean="0"/>
              <a:t>來</a:t>
            </a:r>
            <a:r>
              <a:rPr lang="en-US" altLang="zh-TW" sz="2400" dirty="0" smtClean="0"/>
              <a:t>”</a:t>
            </a:r>
          </a:p>
          <a:p>
            <a:pPr lvl="1"/>
            <a:endParaRPr lang="en-US" altLang="zh-TW" sz="2400" dirty="0"/>
          </a:p>
          <a:p>
            <a:r>
              <a:rPr lang="zh-TW" altLang="en-US" sz="2800" b="1" dirty="0" smtClean="0"/>
              <a:t>如果</a:t>
            </a:r>
            <a:r>
              <a:rPr lang="zh-TW" altLang="en-US" sz="2800" b="1" dirty="0"/>
              <a:t>沒能解耦合，一切都是徒然</a:t>
            </a:r>
            <a:r>
              <a:rPr lang="en-US" altLang="zh-TW" sz="2800" b="1" dirty="0"/>
              <a:t>:</a:t>
            </a:r>
          </a:p>
          <a:p>
            <a:pPr lvl="1"/>
            <a:r>
              <a:rPr lang="en-US" altLang="zh-TW" sz="2400" dirty="0"/>
              <a:t>"</a:t>
            </a:r>
            <a:r>
              <a:rPr lang="zh-TW" altLang="en-US" sz="2400" dirty="0"/>
              <a:t>你能夠獨立的對服務進行變更，並且獨立的部署他，而不需要改變其他事情嗎</a:t>
            </a:r>
            <a:r>
              <a:rPr lang="en-US" altLang="zh-TW" sz="2400" dirty="0" smtClean="0"/>
              <a:t>?“</a:t>
            </a:r>
          </a:p>
          <a:p>
            <a:pPr lvl="1"/>
            <a:endParaRPr lang="en-US" altLang="zh-TW" sz="2400" dirty="0" smtClean="0"/>
          </a:p>
          <a:p>
            <a:r>
              <a:rPr lang="zh-TW" altLang="en-US" sz="2800" b="1" dirty="0" smtClean="0"/>
              <a:t>多小才夠小</a:t>
            </a:r>
            <a:r>
              <a:rPr lang="en-US" altLang="zh-TW" sz="2800" b="1" dirty="0" smtClean="0"/>
              <a:t>?</a:t>
            </a:r>
          </a:p>
          <a:p>
            <a:pPr lvl="1"/>
            <a:r>
              <a:rPr lang="en-US" altLang="zh-TW" sz="2400" dirty="0" smtClean="0"/>
              <a:t>"</a:t>
            </a:r>
            <a:r>
              <a:rPr lang="zh-TW" altLang="en-US" sz="2400" dirty="0" smtClean="0"/>
              <a:t>服務越小，微服務架構的優點就會被放大，然而過多的活動元件也會讓複雜度變高</a:t>
            </a:r>
            <a:r>
              <a:rPr lang="en-US" altLang="zh-TW" sz="2400" dirty="0" smtClean="0"/>
              <a:t>”</a:t>
            </a:r>
          </a:p>
          <a:p>
            <a:pPr lvl="1"/>
            <a:endParaRPr lang="en-US" altLang="zh-TW" sz="2400" dirty="0"/>
          </a:p>
        </p:txBody>
      </p:sp>
      <p:sp>
        <p:nvSpPr>
          <p:cNvPr id="2" name="文字版面配置區 1"/>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2206186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Question?</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646387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t>謝謝大家 </a:t>
            </a:r>
            <a:r>
              <a:rPr lang="en-US" altLang="zh-TW" dirty="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a:t>請支持 安德魯的部落格 </a:t>
            </a:r>
            <a:r>
              <a:rPr lang="en-US" altLang="zh-TW" dirty="0"/>
              <a:t>~</a:t>
            </a:r>
          </a:p>
          <a:p>
            <a:r>
              <a:rPr lang="en-US" altLang="zh-TW" dirty="0">
                <a:hlinkClick r:id="rId3"/>
              </a:rPr>
              <a:t>https://www.facebook.com/andrew.blog.0928</a:t>
            </a:r>
            <a:endParaRPr lang="en-US" altLang="zh-TW" dirty="0"/>
          </a:p>
          <a:p>
            <a:r>
              <a:rPr lang="en-US" altLang="zh-TW" dirty="0">
                <a:hlinkClick r:id="rId4"/>
              </a:rPr>
              <a:t>http://columns.chicken-house.net/</a:t>
            </a:r>
            <a:endParaRPr lang="en-US" altLang="zh-TW" dirty="0"/>
          </a:p>
          <a:p>
            <a:endParaRPr lang="en-US" altLang="zh-TW" dirty="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0713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latin typeface="微軟正黑體" panose="020B0604030504040204" pitchFamily="34" charset="-120"/>
                <a:ea typeface="微軟正黑體" panose="020B0604030504040204" pitchFamily="34" charset="-120"/>
              </a:rPr>
              <a:t>Think:</a:t>
            </a:r>
            <a:endParaRPr lang="en-US" dirty="0">
              <a:latin typeface="微軟正黑體" panose="020B0604030504040204" pitchFamily="34" charset="-120"/>
              <a:ea typeface="微軟正黑體" panose="020B0604030504040204" pitchFamily="34" charset="-120"/>
            </a:endParaRPr>
          </a:p>
        </p:txBody>
      </p:sp>
      <p:sp>
        <p:nvSpPr>
          <p:cNvPr id="6" name="文字版面配置區 5"/>
          <p:cNvSpPr>
            <a:spLocks noGrp="1"/>
          </p:cNvSpPr>
          <p:nvPr>
            <p:ph type="body" idx="1"/>
          </p:nvPr>
        </p:nvSpPr>
        <p:spPr/>
        <p:txBody>
          <a:bodyPr/>
          <a:lstStyle/>
          <a:p>
            <a:pPr algn="r"/>
            <a:r>
              <a:rPr lang="zh-TW" altLang="en-US" dirty="0" smtClean="0"/>
              <a:t>傳統的三層式架構 </a:t>
            </a:r>
            <a:r>
              <a:rPr lang="en-US" altLang="zh-TW" dirty="0" smtClean="0"/>
              <a:t>(WEB</a:t>
            </a:r>
            <a:r>
              <a:rPr lang="zh-TW" altLang="en-US" dirty="0" smtClean="0"/>
              <a:t> </a:t>
            </a:r>
            <a:r>
              <a:rPr lang="en-US" altLang="zh-TW" dirty="0"/>
              <a:t>/</a:t>
            </a:r>
            <a:r>
              <a:rPr lang="zh-TW" altLang="en-US" dirty="0"/>
              <a:t> </a:t>
            </a:r>
            <a:r>
              <a:rPr lang="en-US" altLang="zh-TW" dirty="0"/>
              <a:t>AP</a:t>
            </a:r>
            <a:r>
              <a:rPr lang="zh-TW" altLang="en-US" dirty="0"/>
              <a:t> </a:t>
            </a:r>
            <a:r>
              <a:rPr lang="en-US" altLang="zh-TW" dirty="0"/>
              <a:t>/</a:t>
            </a:r>
            <a:r>
              <a:rPr lang="zh-TW" altLang="en-US" dirty="0"/>
              <a:t> </a:t>
            </a:r>
            <a:r>
              <a:rPr lang="en-US" altLang="zh-TW" dirty="0" smtClean="0"/>
              <a:t>DB)</a:t>
            </a:r>
            <a:r>
              <a:rPr lang="zh-TW" altLang="en-US" dirty="0" smtClean="0"/>
              <a:t> </a:t>
            </a:r>
            <a:r>
              <a:rPr lang="zh-TW" altLang="en-US" dirty="0"/>
              <a:t>是個合適的服務切割方式嗎</a:t>
            </a:r>
            <a:r>
              <a:rPr lang="en-US" altLang="zh-TW" dirty="0"/>
              <a:t>?</a:t>
            </a:r>
          </a:p>
          <a:p>
            <a:endParaRPr lang="en-US" dirty="0"/>
          </a:p>
        </p:txBody>
      </p:sp>
    </p:spTree>
    <p:extLst>
      <p:ext uri="{BB962C8B-B14F-4D97-AF65-F5344CB8AC3E}">
        <p14:creationId xmlns:p14="http://schemas.microsoft.com/office/powerpoint/2010/main" val="3812430707"/>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5.xml><?xml version="1.0" encoding="utf-8"?>
<a:theme xmlns:a="http://schemas.openxmlformats.org/drawingml/2006/main" name="1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6.xml><?xml version="1.0" encoding="utf-8"?>
<a:theme xmlns:a="http://schemas.openxmlformats.org/drawingml/2006/main" name="2_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13130</TotalTime>
  <Words>3171</Words>
  <Application>Microsoft Office PowerPoint</Application>
  <PresentationFormat>寬螢幕</PresentationFormat>
  <Paragraphs>495</Paragraphs>
  <Slides>81</Slides>
  <Notes>32</Notes>
  <HiddenSlides>1</HiddenSlides>
  <MMClips>2</MMClips>
  <ScaleCrop>false</ScaleCrop>
  <HeadingPairs>
    <vt:vector size="6" baseType="variant">
      <vt:variant>
        <vt:lpstr>使用字型</vt:lpstr>
      </vt:variant>
      <vt:variant>
        <vt:i4>9</vt:i4>
      </vt:variant>
      <vt:variant>
        <vt:lpstr>佈景主題</vt:lpstr>
      </vt:variant>
      <vt:variant>
        <vt:i4>6</vt:i4>
      </vt:variant>
      <vt:variant>
        <vt:lpstr>投影片標題</vt:lpstr>
      </vt:variant>
      <vt:variant>
        <vt:i4>81</vt:i4>
      </vt:variant>
    </vt:vector>
  </HeadingPairs>
  <TitlesOfParts>
    <vt:vector size="96" baseType="lpstr">
      <vt:lpstr>微軟正黑體</vt:lpstr>
      <vt:lpstr>新細明體</vt:lpstr>
      <vt:lpstr>Arial</vt:lpstr>
      <vt:lpstr>Calibri</vt:lpstr>
      <vt:lpstr>Calibri Light</vt:lpstr>
      <vt:lpstr>Consolas</vt:lpstr>
      <vt:lpstr>Segoe UI</vt:lpstr>
      <vt:lpstr>Segoe UI Light</vt:lpstr>
      <vt:lpstr>Wingdings</vt:lpstr>
      <vt:lpstr>回顧</vt:lpstr>
      <vt:lpstr>5-30721_Build_2016_Template_Dark</vt:lpstr>
      <vt:lpstr>5-30721_Build_2016_Template_Light</vt:lpstr>
      <vt:lpstr>Connect_2016_Template_Light</vt:lpstr>
      <vt:lpstr>1_Connect_2016_Template_Light</vt:lpstr>
      <vt:lpstr>2_Connect_2016_Template_Light</vt:lpstr>
      <vt:lpstr>91APP 經驗分享:  轉移到微服務, RD們要了解的事</vt:lpstr>
      <vt:lpstr>AGENDA</vt:lpstr>
      <vt:lpstr>PowerPoint 簡報</vt:lpstr>
      <vt:lpstr>微服務是什麼?</vt:lpstr>
      <vt:lpstr>PowerPoint 簡報</vt:lpstr>
      <vt:lpstr>微服務的定義</vt:lpstr>
      <vt:lpstr>從技術角度看:  技術異質性； 彈性； 擴展性； 容易部署； 最佳可替換性； </vt:lpstr>
      <vt:lpstr>從應用領域看:  小巧； 專注； 自主性； 組合性；</vt:lpstr>
      <vt:lpstr>Think:</vt:lpstr>
      <vt:lpstr>PowerPoint 簡報</vt:lpstr>
      <vt:lpstr>必要的 (轉移) 過程 – 重構</vt:lpstr>
      <vt:lpstr>PowerPoint 簡報</vt:lpstr>
      <vt:lpstr>PowerPoint 簡報</vt:lpstr>
      <vt:lpstr>PowerPoint 簡報</vt:lpstr>
      <vt:lpstr>微服務的進入門檻</vt:lpstr>
      <vt:lpstr>要享受微服務的好處是要代價的…</vt:lpstr>
      <vt:lpstr>進入微服務架構的門票…</vt:lpstr>
      <vt:lpstr>我們的 "單體式" 系統有多複雜?</vt:lpstr>
      <vt:lpstr>原本的架構 (Before 2014) </vt:lpstr>
      <vt:lpstr>實作上的難題</vt:lpstr>
      <vt:lpstr>Cloud Native Arch.</vt:lpstr>
      <vt:lpstr>PowerPoint 簡報</vt:lpstr>
      <vt:lpstr>PowerPoint 簡報</vt:lpstr>
      <vt:lpstr>PowerPoint 簡報</vt:lpstr>
      <vt:lpstr>PowerPoint 簡報</vt:lpstr>
      <vt:lpstr>Cloud Native的五个层面</vt:lpstr>
      <vt:lpstr>PowerPoint 簡報</vt:lpstr>
      <vt:lpstr>小結 &amp; 討論</vt:lpstr>
      <vt:lpstr>回到微服務化: 最後我們做了什麼??</vt:lpstr>
      <vt:lpstr>原本的架構 (Before 2014) </vt:lpstr>
      <vt:lpstr>(準) 微服務版本的架構 </vt:lpstr>
      <vt:lpstr>PowerPoint 簡報</vt:lpstr>
      <vt:lpstr>微服務架構-基礎建設</vt:lpstr>
      <vt:lpstr>導讀: Introduction to Microservices</vt:lpstr>
      <vt:lpstr>PowerPoint 簡報</vt:lpstr>
      <vt:lpstr>#2, Using API Gateway</vt:lpstr>
      <vt:lpstr>PowerPoint 簡報</vt:lpstr>
      <vt:lpstr>#4, Service Discovery</vt:lpstr>
      <vt:lpstr>PowerPoint 簡報</vt:lpstr>
      <vt:lpstr>PowerPoint 簡報</vt:lpstr>
      <vt:lpstr>PowerPoint 簡報</vt:lpstr>
      <vt:lpstr>PowerPoint 簡報</vt:lpstr>
      <vt:lpstr>PowerPoint 簡報</vt:lpstr>
      <vt:lpstr>#5, Event Driven</vt:lpstr>
      <vt:lpstr>漸進式的轉移: 重構</vt:lpstr>
      <vt:lpstr>Refactoring to Microservices</vt:lpstr>
      <vt:lpstr>Strategy 1 – Stop Digging </vt:lpstr>
      <vt:lpstr>Strategy 2 – Split Frontend and Backend</vt:lpstr>
      <vt:lpstr>Strategy 3 – Extract Services</vt:lpstr>
      <vt:lpstr>PowerPoint 簡報</vt:lpstr>
      <vt:lpstr>資料庫切割的挑戰</vt:lpstr>
      <vt:lpstr>Thinking…</vt:lpstr>
      <vt:lpstr>PowerPoint 簡報</vt:lpstr>
      <vt:lpstr>PowerPoint 簡報</vt:lpstr>
      <vt:lpstr>CAP 理論:  </vt:lpstr>
      <vt:lpstr>垂直切割:  Event Driven</vt:lpstr>
      <vt:lpstr>為何我需要(垂直)切割資料庫? </vt:lpstr>
      <vt:lpstr>透過事件驅動處理訂單</vt:lpstr>
      <vt:lpstr>PowerPoint 簡報</vt:lpstr>
      <vt:lpstr>PowerPoint 簡報</vt:lpstr>
      <vt:lpstr>PowerPoint 簡報</vt:lpstr>
      <vt:lpstr>水平切割:  Data Shard</vt:lpstr>
      <vt:lpstr>為何我需要(水平)切割資料庫? </vt:lpstr>
      <vt:lpstr>參考資訊</vt:lpstr>
      <vt:lpstr>PowerPoint 簡報</vt:lpstr>
      <vt:lpstr>Considerations for Selecting Shard Keys </vt:lpstr>
      <vt:lpstr>Sharding strategies </vt:lpstr>
      <vt:lpstr>The Lookup strategy </vt:lpstr>
      <vt:lpstr>The Range strategy</vt:lpstr>
      <vt:lpstr>The Hash strategy</vt:lpstr>
      <vt:lpstr>Conclusion</vt:lpstr>
      <vt:lpstr>For Teams:</vt:lpstr>
      <vt:lpstr>For Developers (yourself)</vt:lpstr>
      <vt:lpstr>切記!!   避免陷入 "一窩蜂驅動開發" !!</vt:lpstr>
      <vt:lpstr>PowerPoint 簡報</vt:lpstr>
      <vt:lpstr>一窩蜂的例子：</vt:lpstr>
      <vt:lpstr>在用之前先研究測試</vt:lpstr>
      <vt:lpstr>什麼時候下手？</vt:lpstr>
      <vt:lpstr>僱用對的人</vt:lpstr>
      <vt:lpstr>Question?</vt:lpstr>
      <vt:lpstr>謝謝大家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169</cp:revision>
  <dcterms:created xsi:type="dcterms:W3CDTF">2016-11-15T09:34:15Z</dcterms:created>
  <dcterms:modified xsi:type="dcterms:W3CDTF">2018-02-20T14:17:46Z</dcterms:modified>
</cp:coreProperties>
</file>